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17"/>
  </p:notesMasterIdLst>
  <p:handoutMasterIdLst>
    <p:handoutMasterId r:id="rId18"/>
  </p:handoutMasterIdLst>
  <p:sldIdLst>
    <p:sldId id="370" r:id="rId3"/>
    <p:sldId id="371" r:id="rId4"/>
    <p:sldId id="372" r:id="rId5"/>
    <p:sldId id="373" r:id="rId6"/>
    <p:sldId id="344" r:id="rId7"/>
    <p:sldId id="345" r:id="rId8"/>
    <p:sldId id="374" r:id="rId9"/>
    <p:sldId id="355" r:id="rId10"/>
    <p:sldId id="368" r:id="rId11"/>
    <p:sldId id="362" r:id="rId12"/>
    <p:sldId id="363" r:id="rId13"/>
    <p:sldId id="361" r:id="rId14"/>
    <p:sldId id="365" r:id="rId15"/>
    <p:sldId id="367" r:id="rId1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Репин Игорь Александрович" initials="РИА" lastIdx="1" clrIdx="0"/>
  <p:cmAuthor id="1" name="Фоменко М.А" initials="ФМА"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FAF0"/>
    <a:srgbClr val="FFFFDD"/>
    <a:srgbClr val="FFFFAB"/>
    <a:srgbClr val="ECF5FE"/>
    <a:srgbClr val="D8EBFC"/>
    <a:srgbClr val="2991EF"/>
    <a:srgbClr val="1076D2"/>
    <a:srgbClr val="FFFF66"/>
    <a:srgbClr val="00CC99"/>
    <a:srgbClr val="9EC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71" autoAdjust="0"/>
  </p:normalViewPr>
  <p:slideViewPr>
    <p:cSldViewPr>
      <p:cViewPr varScale="1">
        <p:scale>
          <a:sx n="163" d="100"/>
          <a:sy n="163" d="100"/>
        </p:scale>
        <p:origin x="1734" y="13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CC292-1237-4F53-B06A-7B0A07A2628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FD979040-B04E-4E55-9D97-2B240A92512C}">
      <dgm:prSet phldrT="[Текст]" custT="1"/>
      <dgm:spPr/>
      <dgm:t>
        <a:bodyPr/>
        <a:lstStyle/>
        <a:p>
          <a:r>
            <a:rPr lang="en-GB" altLang="ru-RU" sz="1050" dirty="0">
              <a:latin typeface="Arial" panose="020B0604020202020204" pitchFamily="34" charset="0"/>
              <a:cs typeface="Arial" panose="020B0604020202020204" pitchFamily="34" charset="0"/>
            </a:rPr>
            <a:t>Mineral and energy resources</a:t>
          </a:r>
        </a:p>
        <a:p>
          <a:r>
            <a:rPr lang="ru-RU" altLang="ru-RU" sz="1050" dirty="0">
              <a:latin typeface="Arial" panose="020B0604020202020204" pitchFamily="34" charset="0"/>
              <a:cs typeface="Arial" panose="020B0604020202020204" pitchFamily="34" charset="0"/>
            </a:rPr>
            <a:t>2013</a:t>
          </a:r>
          <a:endParaRPr lang="ru-RU" sz="1050" dirty="0"/>
        </a:p>
      </dgm:t>
    </dgm:pt>
    <dgm:pt modelId="{3267955F-F457-4F9A-8A49-81294DD3C9A9}" type="parTrans" cxnId="{3BE2E661-23F5-4678-9B38-FD4ECA6A7920}">
      <dgm:prSet/>
      <dgm:spPr/>
      <dgm:t>
        <a:bodyPr/>
        <a:lstStyle/>
        <a:p>
          <a:endParaRPr lang="ru-RU"/>
        </a:p>
      </dgm:t>
    </dgm:pt>
    <dgm:pt modelId="{5F543BCF-F881-4AFB-8EF3-DB4338E84882}" type="sibTrans" cxnId="{3BE2E661-23F5-4678-9B38-FD4ECA6A7920}">
      <dgm:prSet/>
      <dgm:spPr/>
      <dgm:t>
        <a:bodyPr/>
        <a:lstStyle/>
        <a:p>
          <a:endParaRPr lang="ru-RU"/>
        </a:p>
      </dgm:t>
    </dgm:pt>
    <dgm:pt modelId="{F3A45520-27A5-43D2-85C0-462288D74522}">
      <dgm:prSet custT="1"/>
      <dgm:spPr/>
      <dgm:t>
        <a:bodyPr/>
        <a:lstStyle/>
        <a:p>
          <a:r>
            <a:rPr lang="ru-RU" sz="1200" b="1" dirty="0">
              <a:ea typeface="+mn-ea"/>
            </a:rPr>
            <a:t>1. </a:t>
          </a:r>
          <a:r>
            <a:rPr lang="en-US" sz="1200" b="1" dirty="0">
              <a:ea typeface="+mn-ea"/>
            </a:rPr>
            <a:t>DEVELOPMENT OF METHODOLOGICAL APPROACHES TO THE EVALUATION OF NATURAL RESOURCES AT THE CURRENT MARKET VALUE AND CALCULATION OF THE PRODUCTIVITY OF NATURAL RESOURCES</a:t>
          </a:r>
          <a:endParaRPr lang="ru-RU" sz="1200" b="1" dirty="0">
            <a:latin typeface="Arial" panose="020B0604020202020204" pitchFamily="34" charset="0"/>
            <a:cs typeface="Arial" panose="020B0604020202020204" pitchFamily="34" charset="0"/>
          </a:endParaRPr>
        </a:p>
      </dgm:t>
    </dgm:pt>
    <dgm:pt modelId="{B8124B4E-3535-4B65-AC39-C18284A28C05}" type="parTrans" cxnId="{E110BBED-1783-461D-99AD-1ABF060971EC}">
      <dgm:prSet/>
      <dgm:spPr/>
      <dgm:t>
        <a:bodyPr/>
        <a:lstStyle/>
        <a:p>
          <a:endParaRPr lang="ru-RU"/>
        </a:p>
      </dgm:t>
    </dgm:pt>
    <dgm:pt modelId="{91E45883-E9A3-4C7E-89DF-DB9FFCB83355}" type="sibTrans" cxnId="{E110BBED-1783-461D-99AD-1ABF060971EC}">
      <dgm:prSet/>
      <dgm:spPr/>
      <dgm:t>
        <a:bodyPr/>
        <a:lstStyle/>
        <a:p>
          <a:endParaRPr lang="ru-RU"/>
        </a:p>
      </dgm:t>
    </dgm:pt>
    <dgm:pt modelId="{91B8DECC-0C27-4647-9A43-7C26FF88A83C}">
      <dgm:prSet phldrT="[Текст]" custT="1"/>
      <dgm:spPr/>
      <dgm:t>
        <a:bodyPr/>
        <a:lstStyle/>
        <a:p>
          <a:r>
            <a:rPr lang="en-GB" altLang="ru-RU" sz="1050" dirty="0">
              <a:latin typeface="Arial" panose="020B0604020202020204" pitchFamily="34" charset="0"/>
              <a:cs typeface="Arial" panose="020B0604020202020204" pitchFamily="34" charset="0"/>
            </a:rPr>
            <a:t>Natural resource productivity</a:t>
          </a:r>
        </a:p>
        <a:p>
          <a:r>
            <a:rPr lang="ru-RU" altLang="ru-RU" sz="1050" dirty="0">
              <a:latin typeface="Arial" panose="020B0604020202020204" pitchFamily="34" charset="0"/>
              <a:cs typeface="Arial" panose="020B0604020202020204" pitchFamily="34" charset="0"/>
            </a:rPr>
            <a:t>2018 </a:t>
          </a:r>
          <a:endParaRPr lang="ru-RU" sz="1050" dirty="0">
            <a:latin typeface="Arial" panose="020B0604020202020204" pitchFamily="34" charset="0"/>
            <a:cs typeface="Arial" panose="020B0604020202020204" pitchFamily="34" charset="0"/>
          </a:endParaRPr>
        </a:p>
      </dgm:t>
    </dgm:pt>
    <dgm:pt modelId="{38F1428E-A594-4240-9E00-568F81C2BF4F}" type="sibTrans" cxnId="{160C39CC-60AB-4C34-8B9A-6F7FF5590597}">
      <dgm:prSet/>
      <dgm:spPr/>
      <dgm:t>
        <a:bodyPr/>
        <a:lstStyle/>
        <a:p>
          <a:endParaRPr lang="ru-RU"/>
        </a:p>
      </dgm:t>
    </dgm:pt>
    <dgm:pt modelId="{7089A741-129E-43C6-ABFD-3B8609404ECE}" type="parTrans" cxnId="{160C39CC-60AB-4C34-8B9A-6F7FF5590597}">
      <dgm:prSet/>
      <dgm:spPr/>
      <dgm:t>
        <a:bodyPr/>
        <a:lstStyle/>
        <a:p>
          <a:endParaRPr lang="ru-RU"/>
        </a:p>
      </dgm:t>
    </dgm:pt>
    <dgm:pt modelId="{0C29471E-2083-424F-8307-79ACD45E3E67}">
      <dgm:prSet phldrT="[Текст]" custT="1"/>
      <dgm:spPr/>
      <dgm:t>
        <a:bodyPr/>
        <a:lstStyle/>
        <a:p>
          <a:r>
            <a:rPr lang="en-US" altLang="ru-RU" sz="1050" dirty="0">
              <a:latin typeface="Arial" panose="020B0604020202020204" pitchFamily="34" charset="0"/>
              <a:cs typeface="Arial" panose="020B0604020202020204" pitchFamily="34" charset="0"/>
            </a:rPr>
            <a:t>Lands</a:t>
          </a:r>
        </a:p>
        <a:p>
          <a:r>
            <a:rPr lang="ru-RU" altLang="ru-RU" sz="1050" dirty="0">
              <a:latin typeface="Arial" panose="020B0604020202020204" pitchFamily="34" charset="0"/>
              <a:cs typeface="Arial" panose="020B0604020202020204" pitchFamily="34" charset="0"/>
            </a:rPr>
            <a:t> 2014 </a:t>
          </a:r>
          <a:endParaRPr lang="ru-RU" sz="1050" dirty="0">
            <a:latin typeface="Arial" panose="020B0604020202020204" pitchFamily="34" charset="0"/>
            <a:cs typeface="Arial" panose="020B0604020202020204" pitchFamily="34" charset="0"/>
          </a:endParaRPr>
        </a:p>
      </dgm:t>
    </dgm:pt>
    <dgm:pt modelId="{AD0E5078-FE00-403C-8AD2-EC157E69DFF7}" type="sibTrans" cxnId="{A384BEE0-C1DE-4790-A52B-1AF77EEC5912}">
      <dgm:prSet/>
      <dgm:spPr/>
      <dgm:t>
        <a:bodyPr/>
        <a:lstStyle/>
        <a:p>
          <a:endParaRPr lang="ru-RU"/>
        </a:p>
      </dgm:t>
    </dgm:pt>
    <dgm:pt modelId="{79BCD5E3-7954-42C7-9D30-6A78708A05F9}" type="parTrans" cxnId="{A384BEE0-C1DE-4790-A52B-1AF77EEC5912}">
      <dgm:prSet/>
      <dgm:spPr/>
      <dgm:t>
        <a:bodyPr/>
        <a:lstStyle/>
        <a:p>
          <a:endParaRPr lang="ru-RU"/>
        </a:p>
      </dgm:t>
    </dgm:pt>
    <dgm:pt modelId="{B9CCF60A-DD5B-42C9-ADA6-AE8921E609CE}">
      <dgm:prSet phldrT="[Текст]" custT="1"/>
      <dgm:spPr/>
      <dgm:t>
        <a:bodyPr/>
        <a:lstStyle/>
        <a:p>
          <a:r>
            <a:rPr lang="en-GB" altLang="ru-RU" sz="1050" dirty="0">
              <a:latin typeface="Arial" panose="020B0604020202020204" pitchFamily="34" charset="0"/>
              <a:cs typeface="Arial" panose="020B0604020202020204" pitchFamily="34" charset="0"/>
            </a:rPr>
            <a:t>Water resources</a:t>
          </a:r>
        </a:p>
        <a:p>
          <a:r>
            <a:rPr lang="ru-RU" altLang="ru-RU" sz="1050" dirty="0">
              <a:latin typeface="Arial" panose="020B0604020202020204" pitchFamily="34" charset="0"/>
              <a:cs typeface="Arial" panose="020B0604020202020204" pitchFamily="34" charset="0"/>
            </a:rPr>
            <a:t>2013 </a:t>
          </a:r>
          <a:endParaRPr lang="ru-RU" sz="1050" dirty="0">
            <a:latin typeface="Arial" panose="020B0604020202020204" pitchFamily="34" charset="0"/>
            <a:cs typeface="Arial" panose="020B0604020202020204" pitchFamily="34" charset="0"/>
          </a:endParaRPr>
        </a:p>
      </dgm:t>
    </dgm:pt>
    <dgm:pt modelId="{18894C9C-BBDA-4E14-93FC-50B6058A328B}" type="parTrans" cxnId="{E3909E9A-D95E-4138-8D02-EF2757C4E841}">
      <dgm:prSet/>
      <dgm:spPr/>
      <dgm:t>
        <a:bodyPr/>
        <a:lstStyle/>
        <a:p>
          <a:endParaRPr lang="ru-RU"/>
        </a:p>
      </dgm:t>
    </dgm:pt>
    <dgm:pt modelId="{E345231B-EFC9-41E4-8E57-82679D6B7251}" type="sibTrans" cxnId="{E3909E9A-D95E-4138-8D02-EF2757C4E841}">
      <dgm:prSet/>
      <dgm:spPr/>
      <dgm:t>
        <a:bodyPr/>
        <a:lstStyle/>
        <a:p>
          <a:endParaRPr lang="ru-RU"/>
        </a:p>
      </dgm:t>
    </dgm:pt>
    <dgm:pt modelId="{F62FE7A6-CE40-4FFC-A986-5D8FF2ECC114}">
      <dgm:prSet phldrT="[Текст]" custT="1"/>
      <dgm:spPr/>
      <dgm:t>
        <a:bodyPr/>
        <a:lstStyle/>
        <a:p>
          <a:r>
            <a:rPr lang="en-US" altLang="ru-RU" sz="1050" dirty="0">
              <a:latin typeface="Arial" panose="020B0604020202020204" pitchFamily="34" charset="0"/>
              <a:cs typeface="Arial" panose="020B0604020202020204" pitchFamily="34" charset="0"/>
            </a:rPr>
            <a:t>Non-cultivated biological animal and plant resources </a:t>
          </a:r>
        </a:p>
        <a:p>
          <a:r>
            <a:rPr lang="ru-RU" altLang="ru-RU" sz="1050" dirty="0">
              <a:latin typeface="Arial" panose="020B0604020202020204" pitchFamily="34" charset="0"/>
              <a:cs typeface="Arial" panose="020B0604020202020204" pitchFamily="34" charset="0"/>
            </a:rPr>
            <a:t> 2014 </a:t>
          </a:r>
          <a:endParaRPr lang="ru-RU" sz="1050" dirty="0">
            <a:latin typeface="Arial" panose="020B0604020202020204" pitchFamily="34" charset="0"/>
            <a:cs typeface="Arial" panose="020B0604020202020204" pitchFamily="34" charset="0"/>
          </a:endParaRPr>
        </a:p>
      </dgm:t>
    </dgm:pt>
    <dgm:pt modelId="{8FF0E275-A124-477A-9205-9F81FBF24AF4}" type="parTrans" cxnId="{5BED76C5-717A-416B-A8AF-59FA33A38C52}">
      <dgm:prSet/>
      <dgm:spPr/>
      <dgm:t>
        <a:bodyPr/>
        <a:lstStyle/>
        <a:p>
          <a:endParaRPr lang="ru-RU"/>
        </a:p>
      </dgm:t>
    </dgm:pt>
    <dgm:pt modelId="{9A9CC798-7F52-4546-B928-B751688B7F7A}" type="sibTrans" cxnId="{5BED76C5-717A-416B-A8AF-59FA33A38C52}">
      <dgm:prSet/>
      <dgm:spPr/>
      <dgm:t>
        <a:bodyPr/>
        <a:lstStyle/>
        <a:p>
          <a:endParaRPr lang="ru-RU"/>
        </a:p>
      </dgm:t>
    </dgm:pt>
    <dgm:pt modelId="{498C98F5-DB00-4745-AD94-D28121565512}">
      <dgm:prSet phldrT="[Текст]" custT="1"/>
      <dgm:spPr/>
      <dgm:t>
        <a:bodyPr/>
        <a:lstStyle/>
        <a:p>
          <a:r>
            <a:rPr lang="en-GB" altLang="ru-RU" sz="1050" dirty="0">
              <a:latin typeface="Arial" panose="020B0604020202020204" pitchFamily="34" charset="0"/>
              <a:cs typeface="Arial" panose="020B0604020202020204" pitchFamily="34" charset="0"/>
            </a:rPr>
            <a:t>Aquatic resources</a:t>
          </a:r>
        </a:p>
        <a:p>
          <a:r>
            <a:rPr lang="ru-RU" altLang="ru-RU" sz="1050" dirty="0">
              <a:latin typeface="Arial" panose="020B0604020202020204" pitchFamily="34" charset="0"/>
              <a:cs typeface="Arial" panose="020B0604020202020204" pitchFamily="34" charset="0"/>
            </a:rPr>
            <a:t>2015 </a:t>
          </a:r>
          <a:endParaRPr lang="ru-RU" sz="1050" dirty="0"/>
        </a:p>
      </dgm:t>
    </dgm:pt>
    <dgm:pt modelId="{0089D0DC-58AB-4FAC-B6F3-380524E4DC52}" type="parTrans" cxnId="{6BD45F68-C819-49DC-B4EC-C8593E0DA338}">
      <dgm:prSet/>
      <dgm:spPr/>
      <dgm:t>
        <a:bodyPr/>
        <a:lstStyle/>
        <a:p>
          <a:endParaRPr lang="ru-RU"/>
        </a:p>
      </dgm:t>
    </dgm:pt>
    <dgm:pt modelId="{99A6BBCE-71B4-4F50-A304-85DBE765A8FF}" type="sibTrans" cxnId="{6BD45F68-C819-49DC-B4EC-C8593E0DA338}">
      <dgm:prSet/>
      <dgm:spPr/>
      <dgm:t>
        <a:bodyPr/>
        <a:lstStyle/>
        <a:p>
          <a:endParaRPr lang="ru-RU"/>
        </a:p>
      </dgm:t>
    </dgm:pt>
    <dgm:pt modelId="{53438B03-EC19-4CA7-B7A4-AEA2AFC56BB4}" type="pres">
      <dgm:prSet presAssocID="{86ECC292-1237-4F53-B06A-7B0A07A26289}" presName="hierChild1" presStyleCnt="0">
        <dgm:presLayoutVars>
          <dgm:chPref val="1"/>
          <dgm:dir/>
          <dgm:animOne val="branch"/>
          <dgm:animLvl val="lvl"/>
          <dgm:resizeHandles/>
        </dgm:presLayoutVars>
      </dgm:prSet>
      <dgm:spPr/>
    </dgm:pt>
    <dgm:pt modelId="{671C7CED-202C-4AD8-A75C-E10D67415C1E}" type="pres">
      <dgm:prSet presAssocID="{F3A45520-27A5-43D2-85C0-462288D74522}" presName="hierRoot1" presStyleCnt="0"/>
      <dgm:spPr/>
    </dgm:pt>
    <dgm:pt modelId="{F02422CB-7E8C-4967-BDD0-3ADA6F78A6DA}" type="pres">
      <dgm:prSet presAssocID="{F3A45520-27A5-43D2-85C0-462288D74522}" presName="composite" presStyleCnt="0"/>
      <dgm:spPr/>
    </dgm:pt>
    <dgm:pt modelId="{6128BBEE-5AFF-429E-B984-F10DC3884CDA}" type="pres">
      <dgm:prSet presAssocID="{F3A45520-27A5-43D2-85C0-462288D74522}" presName="background" presStyleLbl="node0" presStyleIdx="0" presStyleCnt="1"/>
      <dgm:spPr/>
    </dgm:pt>
    <dgm:pt modelId="{2EE2B345-846B-4F7A-B2D2-538798318E4B}" type="pres">
      <dgm:prSet presAssocID="{F3A45520-27A5-43D2-85C0-462288D74522}" presName="text" presStyleLbl="fgAcc0" presStyleIdx="0" presStyleCnt="1" custScaleX="746809" custScaleY="100000" custLinFactNeighborX="2314" custLinFactNeighborY="-46805">
        <dgm:presLayoutVars>
          <dgm:chPref val="3"/>
        </dgm:presLayoutVars>
      </dgm:prSet>
      <dgm:spPr/>
    </dgm:pt>
    <dgm:pt modelId="{AD25CDA8-D766-43E0-9C49-506D2F3986A8}" type="pres">
      <dgm:prSet presAssocID="{F3A45520-27A5-43D2-85C0-462288D74522}" presName="hierChild2" presStyleCnt="0"/>
      <dgm:spPr/>
    </dgm:pt>
    <dgm:pt modelId="{C53EFD99-AD55-4EBB-9629-06AB0BB2E819}" type="pres">
      <dgm:prSet presAssocID="{18894C9C-BBDA-4E14-93FC-50B6058A328B}" presName="Name10" presStyleLbl="parChTrans1D2" presStyleIdx="0" presStyleCnt="6"/>
      <dgm:spPr/>
    </dgm:pt>
    <dgm:pt modelId="{F532F57C-B32F-4E17-BD40-C8A027FC8D55}" type="pres">
      <dgm:prSet presAssocID="{B9CCF60A-DD5B-42C9-ADA6-AE8921E609CE}" presName="hierRoot2" presStyleCnt="0"/>
      <dgm:spPr/>
    </dgm:pt>
    <dgm:pt modelId="{C911CA63-28C3-4BC5-B58F-BAB4DA4049A1}" type="pres">
      <dgm:prSet presAssocID="{B9CCF60A-DD5B-42C9-ADA6-AE8921E609CE}" presName="composite2" presStyleCnt="0"/>
      <dgm:spPr/>
    </dgm:pt>
    <dgm:pt modelId="{E586C466-BD11-4B8A-A4DD-B23C432E0198}" type="pres">
      <dgm:prSet presAssocID="{B9CCF60A-DD5B-42C9-ADA6-AE8921E609CE}" presName="background2" presStyleLbl="node2" presStyleIdx="0" presStyleCnt="6"/>
      <dgm:spPr/>
    </dgm:pt>
    <dgm:pt modelId="{EFC21569-21CF-4479-8A3B-E675271EA2DD}" type="pres">
      <dgm:prSet presAssocID="{B9CCF60A-DD5B-42C9-ADA6-AE8921E609CE}" presName="text2" presStyleLbl="fgAcc2" presStyleIdx="0" presStyleCnt="6">
        <dgm:presLayoutVars>
          <dgm:chPref val="3"/>
        </dgm:presLayoutVars>
      </dgm:prSet>
      <dgm:spPr/>
    </dgm:pt>
    <dgm:pt modelId="{99915533-A55E-469E-9262-D96D1E10A8EE}" type="pres">
      <dgm:prSet presAssocID="{B9CCF60A-DD5B-42C9-ADA6-AE8921E609CE}" presName="hierChild3" presStyleCnt="0"/>
      <dgm:spPr/>
    </dgm:pt>
    <dgm:pt modelId="{CA7052C7-54A3-4249-924F-80CD293AE101}" type="pres">
      <dgm:prSet presAssocID="{3267955F-F457-4F9A-8A49-81294DD3C9A9}" presName="Name10" presStyleLbl="parChTrans1D2" presStyleIdx="1" presStyleCnt="6"/>
      <dgm:spPr/>
    </dgm:pt>
    <dgm:pt modelId="{38E18E8E-EFE0-474A-954E-8351310FEBFC}" type="pres">
      <dgm:prSet presAssocID="{FD979040-B04E-4E55-9D97-2B240A92512C}" presName="hierRoot2" presStyleCnt="0"/>
      <dgm:spPr/>
    </dgm:pt>
    <dgm:pt modelId="{E92DD0AB-3570-4207-B6EE-35973EA24805}" type="pres">
      <dgm:prSet presAssocID="{FD979040-B04E-4E55-9D97-2B240A92512C}" presName="composite2" presStyleCnt="0"/>
      <dgm:spPr/>
    </dgm:pt>
    <dgm:pt modelId="{78E1C30E-22E9-4F94-95AC-4308E671050D}" type="pres">
      <dgm:prSet presAssocID="{FD979040-B04E-4E55-9D97-2B240A92512C}" presName="background2" presStyleLbl="node2" presStyleIdx="1" presStyleCnt="6"/>
      <dgm:spPr/>
    </dgm:pt>
    <dgm:pt modelId="{5C2CA07A-218D-4800-832A-2ADC14D69A84}" type="pres">
      <dgm:prSet presAssocID="{FD979040-B04E-4E55-9D97-2B240A92512C}" presName="text2" presStyleLbl="fgAcc2" presStyleIdx="1" presStyleCnt="6">
        <dgm:presLayoutVars>
          <dgm:chPref val="3"/>
        </dgm:presLayoutVars>
      </dgm:prSet>
      <dgm:spPr/>
    </dgm:pt>
    <dgm:pt modelId="{444BFBE7-2F24-46BF-981E-C826EEC1790B}" type="pres">
      <dgm:prSet presAssocID="{FD979040-B04E-4E55-9D97-2B240A92512C}" presName="hierChild3" presStyleCnt="0"/>
      <dgm:spPr/>
    </dgm:pt>
    <dgm:pt modelId="{7B7E8D12-7D3A-4CDA-8412-B9392C74A37D}" type="pres">
      <dgm:prSet presAssocID="{8FF0E275-A124-477A-9205-9F81FBF24AF4}" presName="Name10" presStyleLbl="parChTrans1D2" presStyleIdx="2" presStyleCnt="6"/>
      <dgm:spPr/>
    </dgm:pt>
    <dgm:pt modelId="{A56D4559-2810-4D73-9240-98BE752DFBFC}" type="pres">
      <dgm:prSet presAssocID="{F62FE7A6-CE40-4FFC-A986-5D8FF2ECC114}" presName="hierRoot2" presStyleCnt="0"/>
      <dgm:spPr/>
    </dgm:pt>
    <dgm:pt modelId="{A35833A2-8514-4C42-9598-56E51CE201CF}" type="pres">
      <dgm:prSet presAssocID="{F62FE7A6-CE40-4FFC-A986-5D8FF2ECC114}" presName="composite2" presStyleCnt="0"/>
      <dgm:spPr/>
    </dgm:pt>
    <dgm:pt modelId="{9C84CE1C-3DBF-426E-807E-5A3D07C2EE84}" type="pres">
      <dgm:prSet presAssocID="{F62FE7A6-CE40-4FFC-A986-5D8FF2ECC114}" presName="background2" presStyleLbl="node2" presStyleIdx="2" presStyleCnt="6"/>
      <dgm:spPr/>
    </dgm:pt>
    <dgm:pt modelId="{75EF35B5-6661-4E08-A2BE-AE8D210B132F}" type="pres">
      <dgm:prSet presAssocID="{F62FE7A6-CE40-4FFC-A986-5D8FF2ECC114}" presName="text2" presStyleLbl="fgAcc2" presStyleIdx="2" presStyleCnt="6" custScaleX="184715">
        <dgm:presLayoutVars>
          <dgm:chPref val="3"/>
        </dgm:presLayoutVars>
      </dgm:prSet>
      <dgm:spPr/>
    </dgm:pt>
    <dgm:pt modelId="{CCA9AAB7-F93D-4B0B-BA16-A0291719FF62}" type="pres">
      <dgm:prSet presAssocID="{F62FE7A6-CE40-4FFC-A986-5D8FF2ECC114}" presName="hierChild3" presStyleCnt="0"/>
      <dgm:spPr/>
    </dgm:pt>
    <dgm:pt modelId="{109727DB-CE6B-4474-BFEF-B6F78758D3C8}" type="pres">
      <dgm:prSet presAssocID="{79BCD5E3-7954-42C7-9D30-6A78708A05F9}" presName="Name10" presStyleLbl="parChTrans1D2" presStyleIdx="3" presStyleCnt="6"/>
      <dgm:spPr/>
    </dgm:pt>
    <dgm:pt modelId="{76FC1824-A16C-4A16-BA01-EE4ECF87F0BF}" type="pres">
      <dgm:prSet presAssocID="{0C29471E-2083-424F-8307-79ACD45E3E67}" presName="hierRoot2" presStyleCnt="0"/>
      <dgm:spPr/>
    </dgm:pt>
    <dgm:pt modelId="{653E5CA2-346F-487D-A01B-0921391AC56F}" type="pres">
      <dgm:prSet presAssocID="{0C29471E-2083-424F-8307-79ACD45E3E67}" presName="composite2" presStyleCnt="0"/>
      <dgm:spPr/>
    </dgm:pt>
    <dgm:pt modelId="{6749B08D-F3DC-4F1D-8280-FB94413ECEBB}" type="pres">
      <dgm:prSet presAssocID="{0C29471E-2083-424F-8307-79ACD45E3E67}" presName="background2" presStyleLbl="node2" presStyleIdx="3" presStyleCnt="6"/>
      <dgm:spPr/>
    </dgm:pt>
    <dgm:pt modelId="{3203898F-44A3-4EC1-8098-4C60C72E51AD}" type="pres">
      <dgm:prSet presAssocID="{0C29471E-2083-424F-8307-79ACD45E3E67}" presName="text2" presStyleLbl="fgAcc2" presStyleIdx="3" presStyleCnt="6" custScaleX="68964">
        <dgm:presLayoutVars>
          <dgm:chPref val="3"/>
        </dgm:presLayoutVars>
      </dgm:prSet>
      <dgm:spPr/>
    </dgm:pt>
    <dgm:pt modelId="{91DC3709-9B0E-44C2-83E6-A9E654DB0AA8}" type="pres">
      <dgm:prSet presAssocID="{0C29471E-2083-424F-8307-79ACD45E3E67}" presName="hierChild3" presStyleCnt="0"/>
      <dgm:spPr/>
    </dgm:pt>
    <dgm:pt modelId="{49B6E51D-B5B6-4A5F-8C06-686FA45A5FE6}" type="pres">
      <dgm:prSet presAssocID="{0089D0DC-58AB-4FAC-B6F3-380524E4DC52}" presName="Name10" presStyleLbl="parChTrans1D2" presStyleIdx="4" presStyleCnt="6"/>
      <dgm:spPr/>
    </dgm:pt>
    <dgm:pt modelId="{18B98ACF-649E-462E-BBB3-EC4AEAB03557}" type="pres">
      <dgm:prSet presAssocID="{498C98F5-DB00-4745-AD94-D28121565512}" presName="hierRoot2" presStyleCnt="0"/>
      <dgm:spPr/>
    </dgm:pt>
    <dgm:pt modelId="{D6FEBA9D-A67A-49F9-8815-3A5A6B0DA46F}" type="pres">
      <dgm:prSet presAssocID="{498C98F5-DB00-4745-AD94-D28121565512}" presName="composite2" presStyleCnt="0"/>
      <dgm:spPr/>
    </dgm:pt>
    <dgm:pt modelId="{57847024-A07E-4BBD-9EA8-CABB0D9C7FF4}" type="pres">
      <dgm:prSet presAssocID="{498C98F5-DB00-4745-AD94-D28121565512}" presName="background2" presStyleLbl="node2" presStyleIdx="4" presStyleCnt="6"/>
      <dgm:spPr/>
    </dgm:pt>
    <dgm:pt modelId="{473767F1-9D08-4950-91C1-027D1FA7ED35}" type="pres">
      <dgm:prSet presAssocID="{498C98F5-DB00-4745-AD94-D28121565512}" presName="text2" presStyleLbl="fgAcc2" presStyleIdx="4" presStyleCnt="6">
        <dgm:presLayoutVars>
          <dgm:chPref val="3"/>
        </dgm:presLayoutVars>
      </dgm:prSet>
      <dgm:spPr/>
    </dgm:pt>
    <dgm:pt modelId="{B235D5A4-60E1-4871-B269-9454AE130A4D}" type="pres">
      <dgm:prSet presAssocID="{498C98F5-DB00-4745-AD94-D28121565512}" presName="hierChild3" presStyleCnt="0"/>
      <dgm:spPr/>
    </dgm:pt>
    <dgm:pt modelId="{A4774673-BC2E-4BF9-9526-4530F84C3DDF}" type="pres">
      <dgm:prSet presAssocID="{7089A741-129E-43C6-ABFD-3B8609404ECE}" presName="Name10" presStyleLbl="parChTrans1D2" presStyleIdx="5" presStyleCnt="6"/>
      <dgm:spPr/>
    </dgm:pt>
    <dgm:pt modelId="{1A5EC1BC-087F-436C-9FA6-2DFF43435337}" type="pres">
      <dgm:prSet presAssocID="{91B8DECC-0C27-4647-9A43-7C26FF88A83C}" presName="hierRoot2" presStyleCnt="0"/>
      <dgm:spPr/>
    </dgm:pt>
    <dgm:pt modelId="{1C850F14-E1CF-44B2-A337-A72EE8BF9603}" type="pres">
      <dgm:prSet presAssocID="{91B8DECC-0C27-4647-9A43-7C26FF88A83C}" presName="composite2" presStyleCnt="0"/>
      <dgm:spPr/>
    </dgm:pt>
    <dgm:pt modelId="{A7D9B981-5A93-4405-89A4-98E90142D402}" type="pres">
      <dgm:prSet presAssocID="{91B8DECC-0C27-4647-9A43-7C26FF88A83C}" presName="background2" presStyleLbl="node2" presStyleIdx="5" presStyleCnt="6"/>
      <dgm:spPr/>
    </dgm:pt>
    <dgm:pt modelId="{8B94E853-2110-41BE-9937-B61C78BBD5EA}" type="pres">
      <dgm:prSet presAssocID="{91B8DECC-0C27-4647-9A43-7C26FF88A83C}" presName="text2" presStyleLbl="fgAcc2" presStyleIdx="5" presStyleCnt="6" custScaleX="118167">
        <dgm:presLayoutVars>
          <dgm:chPref val="3"/>
        </dgm:presLayoutVars>
      </dgm:prSet>
      <dgm:spPr/>
    </dgm:pt>
    <dgm:pt modelId="{96B6F73F-DE19-4DBF-8127-DE6A75F48CA6}" type="pres">
      <dgm:prSet presAssocID="{91B8DECC-0C27-4647-9A43-7C26FF88A83C}" presName="hierChild3" presStyleCnt="0"/>
      <dgm:spPr/>
    </dgm:pt>
  </dgm:ptLst>
  <dgm:cxnLst>
    <dgm:cxn modelId="{42EA5E09-168F-4F5F-8E2D-2EB10CB7596B}" type="presOf" srcId="{79BCD5E3-7954-42C7-9D30-6A78708A05F9}" destId="{109727DB-CE6B-4474-BFEF-B6F78758D3C8}" srcOrd="0" destOrd="0" presId="urn:microsoft.com/office/officeart/2005/8/layout/hierarchy1"/>
    <dgm:cxn modelId="{4D11602E-FA6B-4F7A-9323-B7FE0BB56E02}" type="presOf" srcId="{498C98F5-DB00-4745-AD94-D28121565512}" destId="{473767F1-9D08-4950-91C1-027D1FA7ED35}" srcOrd="0" destOrd="0" presId="urn:microsoft.com/office/officeart/2005/8/layout/hierarchy1"/>
    <dgm:cxn modelId="{83BA943C-6F9F-4D55-8F7B-015DE9062F4F}" type="presOf" srcId="{0C29471E-2083-424F-8307-79ACD45E3E67}" destId="{3203898F-44A3-4EC1-8098-4C60C72E51AD}" srcOrd="0" destOrd="0" presId="urn:microsoft.com/office/officeart/2005/8/layout/hierarchy1"/>
    <dgm:cxn modelId="{DEBF4C41-FD4E-46E9-B432-870A36B3479C}" type="presOf" srcId="{0089D0DC-58AB-4FAC-B6F3-380524E4DC52}" destId="{49B6E51D-B5B6-4A5F-8C06-686FA45A5FE6}" srcOrd="0" destOrd="0" presId="urn:microsoft.com/office/officeart/2005/8/layout/hierarchy1"/>
    <dgm:cxn modelId="{3BE2E661-23F5-4678-9B38-FD4ECA6A7920}" srcId="{F3A45520-27A5-43D2-85C0-462288D74522}" destId="{FD979040-B04E-4E55-9D97-2B240A92512C}" srcOrd="1" destOrd="0" parTransId="{3267955F-F457-4F9A-8A49-81294DD3C9A9}" sibTransId="{5F543BCF-F881-4AFB-8EF3-DB4338E84882}"/>
    <dgm:cxn modelId="{72E8D466-4CA2-42CF-903E-2888826D4407}" type="presOf" srcId="{F3A45520-27A5-43D2-85C0-462288D74522}" destId="{2EE2B345-846B-4F7A-B2D2-538798318E4B}" srcOrd="0" destOrd="0" presId="urn:microsoft.com/office/officeart/2005/8/layout/hierarchy1"/>
    <dgm:cxn modelId="{6BD45F68-C819-49DC-B4EC-C8593E0DA338}" srcId="{F3A45520-27A5-43D2-85C0-462288D74522}" destId="{498C98F5-DB00-4745-AD94-D28121565512}" srcOrd="4" destOrd="0" parTransId="{0089D0DC-58AB-4FAC-B6F3-380524E4DC52}" sibTransId="{99A6BBCE-71B4-4F50-A304-85DBE765A8FF}"/>
    <dgm:cxn modelId="{254D9558-E7E5-4E21-9214-714AD26B9A9D}" type="presOf" srcId="{7089A741-129E-43C6-ABFD-3B8609404ECE}" destId="{A4774673-BC2E-4BF9-9526-4530F84C3DDF}" srcOrd="0" destOrd="0" presId="urn:microsoft.com/office/officeart/2005/8/layout/hierarchy1"/>
    <dgm:cxn modelId="{D1204F99-CD67-4AE9-8E0E-CFEB413B40D6}" type="presOf" srcId="{FD979040-B04E-4E55-9D97-2B240A92512C}" destId="{5C2CA07A-218D-4800-832A-2ADC14D69A84}" srcOrd="0" destOrd="0" presId="urn:microsoft.com/office/officeart/2005/8/layout/hierarchy1"/>
    <dgm:cxn modelId="{E3909E9A-D95E-4138-8D02-EF2757C4E841}" srcId="{F3A45520-27A5-43D2-85C0-462288D74522}" destId="{B9CCF60A-DD5B-42C9-ADA6-AE8921E609CE}" srcOrd="0" destOrd="0" parTransId="{18894C9C-BBDA-4E14-93FC-50B6058A328B}" sibTransId="{E345231B-EFC9-41E4-8E57-82679D6B7251}"/>
    <dgm:cxn modelId="{6805EAAE-7DB5-4EA3-8BF6-AA99EF09303D}" type="presOf" srcId="{8FF0E275-A124-477A-9205-9F81FBF24AF4}" destId="{7B7E8D12-7D3A-4CDA-8412-B9392C74A37D}" srcOrd="0" destOrd="0" presId="urn:microsoft.com/office/officeart/2005/8/layout/hierarchy1"/>
    <dgm:cxn modelId="{E41666B6-7486-4727-9946-ADF913EC3E52}" type="presOf" srcId="{B9CCF60A-DD5B-42C9-ADA6-AE8921E609CE}" destId="{EFC21569-21CF-4479-8A3B-E675271EA2DD}" srcOrd="0" destOrd="0" presId="urn:microsoft.com/office/officeart/2005/8/layout/hierarchy1"/>
    <dgm:cxn modelId="{4160A1C2-739F-4571-BE49-E09B234428B6}" type="presOf" srcId="{86ECC292-1237-4F53-B06A-7B0A07A26289}" destId="{53438B03-EC19-4CA7-B7A4-AEA2AFC56BB4}" srcOrd="0" destOrd="0" presId="urn:microsoft.com/office/officeart/2005/8/layout/hierarchy1"/>
    <dgm:cxn modelId="{5BED76C5-717A-416B-A8AF-59FA33A38C52}" srcId="{F3A45520-27A5-43D2-85C0-462288D74522}" destId="{F62FE7A6-CE40-4FFC-A986-5D8FF2ECC114}" srcOrd="2" destOrd="0" parTransId="{8FF0E275-A124-477A-9205-9F81FBF24AF4}" sibTransId="{9A9CC798-7F52-4546-B928-B751688B7F7A}"/>
    <dgm:cxn modelId="{160C39CC-60AB-4C34-8B9A-6F7FF5590597}" srcId="{F3A45520-27A5-43D2-85C0-462288D74522}" destId="{91B8DECC-0C27-4647-9A43-7C26FF88A83C}" srcOrd="5" destOrd="0" parTransId="{7089A741-129E-43C6-ABFD-3B8609404ECE}" sibTransId="{38F1428E-A594-4240-9E00-568F81C2BF4F}"/>
    <dgm:cxn modelId="{E9CCE5DF-5821-4810-ABCC-0EFFE64C5411}" type="presOf" srcId="{3267955F-F457-4F9A-8A49-81294DD3C9A9}" destId="{CA7052C7-54A3-4249-924F-80CD293AE101}" srcOrd="0" destOrd="0" presId="urn:microsoft.com/office/officeart/2005/8/layout/hierarchy1"/>
    <dgm:cxn modelId="{A384BEE0-C1DE-4790-A52B-1AF77EEC5912}" srcId="{F3A45520-27A5-43D2-85C0-462288D74522}" destId="{0C29471E-2083-424F-8307-79ACD45E3E67}" srcOrd="3" destOrd="0" parTransId="{79BCD5E3-7954-42C7-9D30-6A78708A05F9}" sibTransId="{AD0E5078-FE00-403C-8AD2-EC157E69DFF7}"/>
    <dgm:cxn modelId="{51FBA7E6-3B89-4715-856F-9E355E5084E2}" type="presOf" srcId="{91B8DECC-0C27-4647-9A43-7C26FF88A83C}" destId="{8B94E853-2110-41BE-9937-B61C78BBD5EA}" srcOrd="0" destOrd="0" presId="urn:microsoft.com/office/officeart/2005/8/layout/hierarchy1"/>
    <dgm:cxn modelId="{E110BBED-1783-461D-99AD-1ABF060971EC}" srcId="{86ECC292-1237-4F53-B06A-7B0A07A26289}" destId="{F3A45520-27A5-43D2-85C0-462288D74522}" srcOrd="0" destOrd="0" parTransId="{B8124B4E-3535-4B65-AC39-C18284A28C05}" sibTransId="{91E45883-E9A3-4C7E-89DF-DB9FFCB83355}"/>
    <dgm:cxn modelId="{DFE537EE-D966-4849-AD63-1BA67D645779}" type="presOf" srcId="{F62FE7A6-CE40-4FFC-A986-5D8FF2ECC114}" destId="{75EF35B5-6661-4E08-A2BE-AE8D210B132F}" srcOrd="0" destOrd="0" presId="urn:microsoft.com/office/officeart/2005/8/layout/hierarchy1"/>
    <dgm:cxn modelId="{89D2D9FD-C090-48FD-87F1-F9071DB9E5FD}" type="presOf" srcId="{18894C9C-BBDA-4E14-93FC-50B6058A328B}" destId="{C53EFD99-AD55-4EBB-9629-06AB0BB2E819}" srcOrd="0" destOrd="0" presId="urn:microsoft.com/office/officeart/2005/8/layout/hierarchy1"/>
    <dgm:cxn modelId="{672268AA-72DF-4FCA-94C5-6C20E8232185}" type="presParOf" srcId="{53438B03-EC19-4CA7-B7A4-AEA2AFC56BB4}" destId="{671C7CED-202C-4AD8-A75C-E10D67415C1E}" srcOrd="0" destOrd="0" presId="urn:microsoft.com/office/officeart/2005/8/layout/hierarchy1"/>
    <dgm:cxn modelId="{04E97B21-2EAD-4D19-9F82-88319790C282}" type="presParOf" srcId="{671C7CED-202C-4AD8-A75C-E10D67415C1E}" destId="{F02422CB-7E8C-4967-BDD0-3ADA6F78A6DA}" srcOrd="0" destOrd="0" presId="urn:microsoft.com/office/officeart/2005/8/layout/hierarchy1"/>
    <dgm:cxn modelId="{6AFD34B5-3023-458A-AA0D-73CA26D0DF06}" type="presParOf" srcId="{F02422CB-7E8C-4967-BDD0-3ADA6F78A6DA}" destId="{6128BBEE-5AFF-429E-B984-F10DC3884CDA}" srcOrd="0" destOrd="0" presId="urn:microsoft.com/office/officeart/2005/8/layout/hierarchy1"/>
    <dgm:cxn modelId="{E24C72DB-8870-4F3B-9078-5F4C8C117783}" type="presParOf" srcId="{F02422CB-7E8C-4967-BDD0-3ADA6F78A6DA}" destId="{2EE2B345-846B-4F7A-B2D2-538798318E4B}" srcOrd="1" destOrd="0" presId="urn:microsoft.com/office/officeart/2005/8/layout/hierarchy1"/>
    <dgm:cxn modelId="{C37A7F86-FB39-49E1-95F8-23C02EB423CB}" type="presParOf" srcId="{671C7CED-202C-4AD8-A75C-E10D67415C1E}" destId="{AD25CDA8-D766-43E0-9C49-506D2F3986A8}" srcOrd="1" destOrd="0" presId="urn:microsoft.com/office/officeart/2005/8/layout/hierarchy1"/>
    <dgm:cxn modelId="{B10B75C9-BB0E-4BFB-B52E-7CAED00F2697}" type="presParOf" srcId="{AD25CDA8-D766-43E0-9C49-506D2F3986A8}" destId="{C53EFD99-AD55-4EBB-9629-06AB0BB2E819}" srcOrd="0" destOrd="0" presId="urn:microsoft.com/office/officeart/2005/8/layout/hierarchy1"/>
    <dgm:cxn modelId="{D12791BB-887E-4824-B4A4-F617AC1DD247}" type="presParOf" srcId="{AD25CDA8-D766-43E0-9C49-506D2F3986A8}" destId="{F532F57C-B32F-4E17-BD40-C8A027FC8D55}" srcOrd="1" destOrd="0" presId="urn:microsoft.com/office/officeart/2005/8/layout/hierarchy1"/>
    <dgm:cxn modelId="{AACA950C-A754-443F-B832-19EF46EF095D}" type="presParOf" srcId="{F532F57C-B32F-4E17-BD40-C8A027FC8D55}" destId="{C911CA63-28C3-4BC5-B58F-BAB4DA4049A1}" srcOrd="0" destOrd="0" presId="urn:microsoft.com/office/officeart/2005/8/layout/hierarchy1"/>
    <dgm:cxn modelId="{65B92116-A74C-4CC0-81A9-8493F128F616}" type="presParOf" srcId="{C911CA63-28C3-4BC5-B58F-BAB4DA4049A1}" destId="{E586C466-BD11-4B8A-A4DD-B23C432E0198}" srcOrd="0" destOrd="0" presId="urn:microsoft.com/office/officeart/2005/8/layout/hierarchy1"/>
    <dgm:cxn modelId="{7076FCA0-1103-4522-B40F-F870B4A2BE1D}" type="presParOf" srcId="{C911CA63-28C3-4BC5-B58F-BAB4DA4049A1}" destId="{EFC21569-21CF-4479-8A3B-E675271EA2DD}" srcOrd="1" destOrd="0" presId="urn:microsoft.com/office/officeart/2005/8/layout/hierarchy1"/>
    <dgm:cxn modelId="{5CE7A716-03D2-4906-9D3D-5F220DC54081}" type="presParOf" srcId="{F532F57C-B32F-4E17-BD40-C8A027FC8D55}" destId="{99915533-A55E-469E-9262-D96D1E10A8EE}" srcOrd="1" destOrd="0" presId="urn:microsoft.com/office/officeart/2005/8/layout/hierarchy1"/>
    <dgm:cxn modelId="{95D307A3-B300-49F4-B965-A76D62C44740}" type="presParOf" srcId="{AD25CDA8-D766-43E0-9C49-506D2F3986A8}" destId="{CA7052C7-54A3-4249-924F-80CD293AE101}" srcOrd="2" destOrd="0" presId="urn:microsoft.com/office/officeart/2005/8/layout/hierarchy1"/>
    <dgm:cxn modelId="{8BE820E1-19A4-4E4B-9E81-21B153E768DD}" type="presParOf" srcId="{AD25CDA8-D766-43E0-9C49-506D2F3986A8}" destId="{38E18E8E-EFE0-474A-954E-8351310FEBFC}" srcOrd="3" destOrd="0" presId="urn:microsoft.com/office/officeart/2005/8/layout/hierarchy1"/>
    <dgm:cxn modelId="{4191019C-6F36-4FA9-8CFD-7602A16B4E4C}" type="presParOf" srcId="{38E18E8E-EFE0-474A-954E-8351310FEBFC}" destId="{E92DD0AB-3570-4207-B6EE-35973EA24805}" srcOrd="0" destOrd="0" presId="urn:microsoft.com/office/officeart/2005/8/layout/hierarchy1"/>
    <dgm:cxn modelId="{AC104F5D-A8D9-4BF1-86FB-6F09378EB4BC}" type="presParOf" srcId="{E92DD0AB-3570-4207-B6EE-35973EA24805}" destId="{78E1C30E-22E9-4F94-95AC-4308E671050D}" srcOrd="0" destOrd="0" presId="urn:microsoft.com/office/officeart/2005/8/layout/hierarchy1"/>
    <dgm:cxn modelId="{E280FC04-5234-4976-8AF8-64E71492FACF}" type="presParOf" srcId="{E92DD0AB-3570-4207-B6EE-35973EA24805}" destId="{5C2CA07A-218D-4800-832A-2ADC14D69A84}" srcOrd="1" destOrd="0" presId="urn:microsoft.com/office/officeart/2005/8/layout/hierarchy1"/>
    <dgm:cxn modelId="{037EEE13-89A6-4589-9DDB-F86475496176}" type="presParOf" srcId="{38E18E8E-EFE0-474A-954E-8351310FEBFC}" destId="{444BFBE7-2F24-46BF-981E-C826EEC1790B}" srcOrd="1" destOrd="0" presId="urn:microsoft.com/office/officeart/2005/8/layout/hierarchy1"/>
    <dgm:cxn modelId="{B4871A7D-7DF2-45B8-8034-F9F92FD050E4}" type="presParOf" srcId="{AD25CDA8-D766-43E0-9C49-506D2F3986A8}" destId="{7B7E8D12-7D3A-4CDA-8412-B9392C74A37D}" srcOrd="4" destOrd="0" presId="urn:microsoft.com/office/officeart/2005/8/layout/hierarchy1"/>
    <dgm:cxn modelId="{B6835727-0623-4441-90A7-DFF5F185DE17}" type="presParOf" srcId="{AD25CDA8-D766-43E0-9C49-506D2F3986A8}" destId="{A56D4559-2810-4D73-9240-98BE752DFBFC}" srcOrd="5" destOrd="0" presId="urn:microsoft.com/office/officeart/2005/8/layout/hierarchy1"/>
    <dgm:cxn modelId="{D6FA76EF-D0D9-4162-AE80-F76AB4CCC2B9}" type="presParOf" srcId="{A56D4559-2810-4D73-9240-98BE752DFBFC}" destId="{A35833A2-8514-4C42-9598-56E51CE201CF}" srcOrd="0" destOrd="0" presId="urn:microsoft.com/office/officeart/2005/8/layout/hierarchy1"/>
    <dgm:cxn modelId="{CDF04C97-260B-4559-83F4-4457059061E1}" type="presParOf" srcId="{A35833A2-8514-4C42-9598-56E51CE201CF}" destId="{9C84CE1C-3DBF-426E-807E-5A3D07C2EE84}" srcOrd="0" destOrd="0" presId="urn:microsoft.com/office/officeart/2005/8/layout/hierarchy1"/>
    <dgm:cxn modelId="{42266AD0-0D43-4B57-A4E6-3617018CB541}" type="presParOf" srcId="{A35833A2-8514-4C42-9598-56E51CE201CF}" destId="{75EF35B5-6661-4E08-A2BE-AE8D210B132F}" srcOrd="1" destOrd="0" presId="urn:microsoft.com/office/officeart/2005/8/layout/hierarchy1"/>
    <dgm:cxn modelId="{4244507E-F4FA-4537-B6EB-3D6CA4987093}" type="presParOf" srcId="{A56D4559-2810-4D73-9240-98BE752DFBFC}" destId="{CCA9AAB7-F93D-4B0B-BA16-A0291719FF62}" srcOrd="1" destOrd="0" presId="urn:microsoft.com/office/officeart/2005/8/layout/hierarchy1"/>
    <dgm:cxn modelId="{E9771AEE-4B8F-479C-B9D9-B7983A2FD9C8}" type="presParOf" srcId="{AD25CDA8-D766-43E0-9C49-506D2F3986A8}" destId="{109727DB-CE6B-4474-BFEF-B6F78758D3C8}" srcOrd="6" destOrd="0" presId="urn:microsoft.com/office/officeart/2005/8/layout/hierarchy1"/>
    <dgm:cxn modelId="{52559AA3-9E66-455A-9866-944AC5369E83}" type="presParOf" srcId="{AD25CDA8-D766-43E0-9C49-506D2F3986A8}" destId="{76FC1824-A16C-4A16-BA01-EE4ECF87F0BF}" srcOrd="7" destOrd="0" presId="urn:microsoft.com/office/officeart/2005/8/layout/hierarchy1"/>
    <dgm:cxn modelId="{8E982C40-8762-49C8-A0AD-D501BEF07C9E}" type="presParOf" srcId="{76FC1824-A16C-4A16-BA01-EE4ECF87F0BF}" destId="{653E5CA2-346F-487D-A01B-0921391AC56F}" srcOrd="0" destOrd="0" presId="urn:microsoft.com/office/officeart/2005/8/layout/hierarchy1"/>
    <dgm:cxn modelId="{EA26DF2C-6EE6-42DE-9629-A5861294140A}" type="presParOf" srcId="{653E5CA2-346F-487D-A01B-0921391AC56F}" destId="{6749B08D-F3DC-4F1D-8280-FB94413ECEBB}" srcOrd="0" destOrd="0" presId="urn:microsoft.com/office/officeart/2005/8/layout/hierarchy1"/>
    <dgm:cxn modelId="{B8CEEBCE-28CB-4684-B896-D0D4C924A1FA}" type="presParOf" srcId="{653E5CA2-346F-487D-A01B-0921391AC56F}" destId="{3203898F-44A3-4EC1-8098-4C60C72E51AD}" srcOrd="1" destOrd="0" presId="urn:microsoft.com/office/officeart/2005/8/layout/hierarchy1"/>
    <dgm:cxn modelId="{C507FE99-68E6-4AC3-8ECF-2F20EC8707F2}" type="presParOf" srcId="{76FC1824-A16C-4A16-BA01-EE4ECF87F0BF}" destId="{91DC3709-9B0E-44C2-83E6-A9E654DB0AA8}" srcOrd="1" destOrd="0" presId="urn:microsoft.com/office/officeart/2005/8/layout/hierarchy1"/>
    <dgm:cxn modelId="{6417C44B-F928-4E8F-961E-FE87309A5346}" type="presParOf" srcId="{AD25CDA8-D766-43E0-9C49-506D2F3986A8}" destId="{49B6E51D-B5B6-4A5F-8C06-686FA45A5FE6}" srcOrd="8" destOrd="0" presId="urn:microsoft.com/office/officeart/2005/8/layout/hierarchy1"/>
    <dgm:cxn modelId="{48CBF23B-4BA0-4B79-A602-94F4F0162CDC}" type="presParOf" srcId="{AD25CDA8-D766-43E0-9C49-506D2F3986A8}" destId="{18B98ACF-649E-462E-BBB3-EC4AEAB03557}" srcOrd="9" destOrd="0" presId="urn:microsoft.com/office/officeart/2005/8/layout/hierarchy1"/>
    <dgm:cxn modelId="{359C6A71-F403-4D07-B659-20AD2C0DFE5D}" type="presParOf" srcId="{18B98ACF-649E-462E-BBB3-EC4AEAB03557}" destId="{D6FEBA9D-A67A-49F9-8815-3A5A6B0DA46F}" srcOrd="0" destOrd="0" presId="urn:microsoft.com/office/officeart/2005/8/layout/hierarchy1"/>
    <dgm:cxn modelId="{2CD0DD22-3BCB-4623-925D-971192A85597}" type="presParOf" srcId="{D6FEBA9D-A67A-49F9-8815-3A5A6B0DA46F}" destId="{57847024-A07E-4BBD-9EA8-CABB0D9C7FF4}" srcOrd="0" destOrd="0" presId="urn:microsoft.com/office/officeart/2005/8/layout/hierarchy1"/>
    <dgm:cxn modelId="{4E3C048D-F12F-4DF2-B707-8FF5B20752EA}" type="presParOf" srcId="{D6FEBA9D-A67A-49F9-8815-3A5A6B0DA46F}" destId="{473767F1-9D08-4950-91C1-027D1FA7ED35}" srcOrd="1" destOrd="0" presId="urn:microsoft.com/office/officeart/2005/8/layout/hierarchy1"/>
    <dgm:cxn modelId="{EAEE86C6-FC82-4441-A322-EBFB997BDB19}" type="presParOf" srcId="{18B98ACF-649E-462E-BBB3-EC4AEAB03557}" destId="{B235D5A4-60E1-4871-B269-9454AE130A4D}" srcOrd="1" destOrd="0" presId="urn:microsoft.com/office/officeart/2005/8/layout/hierarchy1"/>
    <dgm:cxn modelId="{FA0EDF06-18A7-4F6A-AAF1-76181BF67DC3}" type="presParOf" srcId="{AD25CDA8-D766-43E0-9C49-506D2F3986A8}" destId="{A4774673-BC2E-4BF9-9526-4530F84C3DDF}" srcOrd="10" destOrd="0" presId="urn:microsoft.com/office/officeart/2005/8/layout/hierarchy1"/>
    <dgm:cxn modelId="{301E4D3F-1C40-49BC-A230-E2BE8F85E0F2}" type="presParOf" srcId="{AD25CDA8-D766-43E0-9C49-506D2F3986A8}" destId="{1A5EC1BC-087F-436C-9FA6-2DFF43435337}" srcOrd="11" destOrd="0" presId="urn:microsoft.com/office/officeart/2005/8/layout/hierarchy1"/>
    <dgm:cxn modelId="{C5FAEA8C-3CCF-49FB-8C11-5DA8DE1A4E9C}" type="presParOf" srcId="{1A5EC1BC-087F-436C-9FA6-2DFF43435337}" destId="{1C850F14-E1CF-44B2-A337-A72EE8BF9603}" srcOrd="0" destOrd="0" presId="urn:microsoft.com/office/officeart/2005/8/layout/hierarchy1"/>
    <dgm:cxn modelId="{CA2641CF-EA89-4C04-9344-108FCDBFE107}" type="presParOf" srcId="{1C850F14-E1CF-44B2-A337-A72EE8BF9603}" destId="{A7D9B981-5A93-4405-89A4-98E90142D402}" srcOrd="0" destOrd="0" presId="urn:microsoft.com/office/officeart/2005/8/layout/hierarchy1"/>
    <dgm:cxn modelId="{77C69736-4A9F-438A-AD7C-5D7D2FCCDF11}" type="presParOf" srcId="{1C850F14-E1CF-44B2-A337-A72EE8BF9603}" destId="{8B94E853-2110-41BE-9937-B61C78BBD5EA}" srcOrd="1" destOrd="0" presId="urn:microsoft.com/office/officeart/2005/8/layout/hierarchy1"/>
    <dgm:cxn modelId="{09405368-DC25-487B-BF2A-5738CB1DE862}" type="presParOf" srcId="{1A5EC1BC-087F-436C-9FA6-2DFF43435337}" destId="{96B6F73F-DE19-4DBF-8127-DE6A75F48C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CC292-1237-4F53-B06A-7B0A07A2628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FD979040-B04E-4E55-9D97-2B240A92512C}">
      <dgm:prSet phldrT="[Текст]" custT="1"/>
      <dgm:spPr/>
      <dgm:t>
        <a:bodyPr/>
        <a:lstStyle/>
        <a:p>
          <a:r>
            <a:rPr lang="en-US" sz="1100" b="0" i="0" dirty="0">
              <a:solidFill>
                <a:schemeClr val="tx1"/>
              </a:solidFill>
              <a:effectLst/>
              <a:latin typeface="Times New Roman" pitchFamily="18" charset="0"/>
              <a:cs typeface="Times New Roman" pitchFamily="18" charset="0"/>
            </a:rPr>
            <a:t>Methodology for evaluation of mineral resources in physical and monetary terms and their changes for the year</a:t>
          </a:r>
          <a:br>
            <a:rPr lang="en-US" sz="1100" b="0" i="0" dirty="0">
              <a:solidFill>
                <a:schemeClr val="tx1"/>
              </a:solidFill>
              <a:effectLst/>
              <a:latin typeface="Times New Roman" pitchFamily="18" charset="0"/>
              <a:cs typeface="Times New Roman" pitchFamily="18" charset="0"/>
            </a:rPr>
          </a:br>
          <a:r>
            <a:rPr lang="ru-RU" sz="1100" b="0" i="0" dirty="0">
              <a:solidFill>
                <a:schemeClr val="tx1"/>
              </a:solidFill>
              <a:effectLst/>
              <a:latin typeface="Times New Roman" pitchFamily="18" charset="0"/>
              <a:cs typeface="Times New Roman" pitchFamily="18" charset="0"/>
            </a:rPr>
            <a:t>(2018)</a:t>
          </a:r>
          <a:endParaRPr lang="ru-RU" sz="1100" dirty="0"/>
        </a:p>
      </dgm:t>
    </dgm:pt>
    <dgm:pt modelId="{3267955F-F457-4F9A-8A49-81294DD3C9A9}" type="parTrans" cxnId="{3BE2E661-23F5-4678-9B38-FD4ECA6A7920}">
      <dgm:prSet/>
      <dgm:spPr/>
      <dgm:t>
        <a:bodyPr/>
        <a:lstStyle/>
        <a:p>
          <a:endParaRPr lang="ru-RU"/>
        </a:p>
      </dgm:t>
    </dgm:pt>
    <dgm:pt modelId="{5F543BCF-F881-4AFB-8EF3-DB4338E84882}" type="sibTrans" cxnId="{3BE2E661-23F5-4678-9B38-FD4ECA6A7920}">
      <dgm:prSet/>
      <dgm:spPr/>
      <dgm:t>
        <a:bodyPr/>
        <a:lstStyle/>
        <a:p>
          <a:endParaRPr lang="ru-RU"/>
        </a:p>
      </dgm:t>
    </dgm:pt>
    <dgm:pt modelId="{F3A45520-27A5-43D2-85C0-462288D74522}">
      <dgm:prSet custT="1"/>
      <dgm:spPr/>
      <dgm:t>
        <a:bodyPr/>
        <a:lstStyle/>
        <a:p>
          <a:r>
            <a:rPr lang="ru-RU" sz="1200" b="1" dirty="0">
              <a:ea typeface="+mn-ea"/>
            </a:rPr>
            <a:t>2</a:t>
          </a:r>
          <a:r>
            <a:rPr lang="en-US" sz="1200" b="1" dirty="0">
              <a:ea typeface="+mn-ea"/>
            </a:rPr>
            <a:t>. APPROVED STATISTICAL QUESTIONNAIRE AND APPLIED METHODS OF ASSESSING NATURAL RESOURCES AT THE CURRENT MARKET VALUE (orders of the Russian Ministry of Environment).</a:t>
          </a:r>
          <a:endParaRPr lang="ru-RU" sz="1050" b="0" dirty="0">
            <a:latin typeface="Arial" panose="020B0604020202020204" pitchFamily="34" charset="0"/>
            <a:cs typeface="Arial" panose="020B0604020202020204" pitchFamily="34" charset="0"/>
          </a:endParaRPr>
        </a:p>
      </dgm:t>
    </dgm:pt>
    <dgm:pt modelId="{B8124B4E-3535-4B65-AC39-C18284A28C05}" type="parTrans" cxnId="{E110BBED-1783-461D-99AD-1ABF060971EC}">
      <dgm:prSet/>
      <dgm:spPr/>
      <dgm:t>
        <a:bodyPr/>
        <a:lstStyle/>
        <a:p>
          <a:endParaRPr lang="ru-RU"/>
        </a:p>
      </dgm:t>
    </dgm:pt>
    <dgm:pt modelId="{91E45883-E9A3-4C7E-89DF-DB9FFCB83355}" type="sibTrans" cxnId="{E110BBED-1783-461D-99AD-1ABF060971EC}">
      <dgm:prSet/>
      <dgm:spPr/>
      <dgm:t>
        <a:bodyPr/>
        <a:lstStyle/>
        <a:p>
          <a:endParaRPr lang="ru-RU"/>
        </a:p>
      </dgm:t>
    </dgm:pt>
    <dgm:pt modelId="{0C29471E-2083-424F-8307-79ACD45E3E67}">
      <dgm:prSet phldrT="[Текст]" custT="1"/>
      <dgm:spPr/>
      <dgm:t>
        <a:bodyPr/>
        <a:lstStyle/>
        <a:p>
          <a:r>
            <a:rPr lang="en-US" sz="1100" b="0" i="0" dirty="0">
              <a:solidFill>
                <a:schemeClr val="tx1"/>
              </a:solidFill>
              <a:effectLst/>
              <a:latin typeface="Times New Roman" pitchFamily="18" charset="0"/>
              <a:cs typeface="Times New Roman" pitchFamily="18" charset="0"/>
            </a:rPr>
            <a:t>Methodology for evaluation of water </a:t>
          </a:r>
          <a:r>
            <a:rPr lang="en-GB" sz="1100" b="0" i="0" dirty="0">
              <a:solidFill>
                <a:schemeClr val="tx1"/>
              </a:solidFill>
              <a:effectLst/>
              <a:latin typeface="Times New Roman" pitchFamily="18" charset="0"/>
              <a:cs typeface="Times New Roman" pitchFamily="18" charset="0"/>
            </a:rPr>
            <a:t>resources</a:t>
          </a:r>
          <a:r>
            <a:rPr lang="en-US" sz="1100" b="0" i="0" dirty="0">
              <a:solidFill>
                <a:schemeClr val="tx1"/>
              </a:solidFill>
              <a:effectLst/>
              <a:latin typeface="Times New Roman" pitchFamily="18" charset="0"/>
              <a:cs typeface="Times New Roman" pitchFamily="18" charset="0"/>
            </a:rPr>
            <a:t> in physical and monetary terms and their changes for the year</a:t>
          </a:r>
          <a:endParaRPr lang="ru-RU" sz="1100" b="0" i="0" dirty="0">
            <a:solidFill>
              <a:schemeClr val="tx1"/>
            </a:solidFill>
            <a:effectLst/>
            <a:latin typeface="Times New Roman" pitchFamily="18" charset="0"/>
            <a:cs typeface="Times New Roman" pitchFamily="18" charset="0"/>
          </a:endParaRPr>
        </a:p>
        <a:p>
          <a:r>
            <a:rPr lang="ru-RU" sz="1100" b="0" i="0" dirty="0">
              <a:solidFill>
                <a:schemeClr val="tx1"/>
              </a:solidFill>
              <a:effectLst/>
              <a:latin typeface="Times New Roman" pitchFamily="18" charset="0"/>
              <a:cs typeface="Times New Roman" pitchFamily="18" charset="0"/>
            </a:rPr>
            <a:t>(2019)</a:t>
          </a:r>
          <a:endParaRPr lang="ru-RU" sz="1100" dirty="0">
            <a:latin typeface="Arial" panose="020B0604020202020204" pitchFamily="34" charset="0"/>
            <a:cs typeface="Arial" panose="020B0604020202020204" pitchFamily="34" charset="0"/>
          </a:endParaRPr>
        </a:p>
      </dgm:t>
    </dgm:pt>
    <dgm:pt modelId="{AD0E5078-FE00-403C-8AD2-EC157E69DFF7}" type="sibTrans" cxnId="{A384BEE0-C1DE-4790-A52B-1AF77EEC5912}">
      <dgm:prSet/>
      <dgm:spPr/>
      <dgm:t>
        <a:bodyPr/>
        <a:lstStyle/>
        <a:p>
          <a:endParaRPr lang="ru-RU"/>
        </a:p>
      </dgm:t>
    </dgm:pt>
    <dgm:pt modelId="{79BCD5E3-7954-42C7-9D30-6A78708A05F9}" type="parTrans" cxnId="{A384BEE0-C1DE-4790-A52B-1AF77EEC5912}">
      <dgm:prSet/>
      <dgm:spPr/>
      <dgm:t>
        <a:bodyPr/>
        <a:lstStyle/>
        <a:p>
          <a:endParaRPr lang="ru-RU"/>
        </a:p>
      </dgm:t>
    </dgm:pt>
    <dgm:pt modelId="{B9CCF60A-DD5B-42C9-ADA6-AE8921E609CE}">
      <dgm:prSet phldrT="[Текст]" custT="1"/>
      <dgm:spPr/>
      <dgm:t>
        <a:bodyPr/>
        <a:lstStyle/>
        <a:p>
          <a:r>
            <a:rPr lang="en-US" sz="1100" b="0" i="0" dirty="0">
              <a:solidFill>
                <a:schemeClr val="tx1"/>
              </a:solidFill>
              <a:effectLst/>
              <a:latin typeface="Times New Roman" pitchFamily="18" charset="0"/>
              <a:cs typeface="Times New Roman" pitchFamily="18" charset="0"/>
            </a:rPr>
            <a:t>Statistical questionnaire </a:t>
          </a:r>
          <a:br>
            <a:rPr lang="en-US" sz="1100" b="0" i="0" dirty="0">
              <a:solidFill>
                <a:schemeClr val="tx1"/>
              </a:solidFill>
              <a:effectLst/>
              <a:latin typeface="Times New Roman" pitchFamily="18" charset="0"/>
              <a:cs typeface="Times New Roman" pitchFamily="18" charset="0"/>
            </a:rPr>
          </a:br>
          <a:r>
            <a:rPr lang="en-US" sz="1100" b="0" i="0" dirty="0">
              <a:solidFill>
                <a:schemeClr val="tx1"/>
              </a:solidFill>
              <a:effectLst/>
              <a:latin typeface="Times New Roman" pitchFamily="18" charset="0"/>
              <a:cs typeface="Times New Roman" pitchFamily="18" charset="0"/>
            </a:rPr>
            <a:t>No.1-RSPI “Information on the Current Market Value of Mineral Reserves” (2017)</a:t>
          </a:r>
          <a:endParaRPr lang="ru-RU" sz="1100" dirty="0">
            <a:latin typeface="Arial" panose="020B0604020202020204" pitchFamily="34" charset="0"/>
            <a:cs typeface="Arial" panose="020B0604020202020204" pitchFamily="34" charset="0"/>
          </a:endParaRPr>
        </a:p>
      </dgm:t>
    </dgm:pt>
    <dgm:pt modelId="{18894C9C-BBDA-4E14-93FC-50B6058A328B}" type="parTrans" cxnId="{E3909E9A-D95E-4138-8D02-EF2757C4E841}">
      <dgm:prSet/>
      <dgm:spPr/>
      <dgm:t>
        <a:bodyPr/>
        <a:lstStyle/>
        <a:p>
          <a:endParaRPr lang="ru-RU"/>
        </a:p>
      </dgm:t>
    </dgm:pt>
    <dgm:pt modelId="{E345231B-EFC9-41E4-8E57-82679D6B7251}" type="sibTrans" cxnId="{E3909E9A-D95E-4138-8D02-EF2757C4E841}">
      <dgm:prSet/>
      <dgm:spPr/>
      <dgm:t>
        <a:bodyPr/>
        <a:lstStyle/>
        <a:p>
          <a:endParaRPr lang="ru-RU"/>
        </a:p>
      </dgm:t>
    </dgm:pt>
    <dgm:pt modelId="{F62FE7A6-CE40-4FFC-A986-5D8FF2ECC114}">
      <dgm:prSet phldrT="[Текст]" custT="1"/>
      <dgm:spPr/>
      <dgm:t>
        <a:bodyPr/>
        <a:lstStyle/>
        <a:p>
          <a:r>
            <a:rPr lang="en-US" sz="1050" b="0" i="0" dirty="0">
              <a:solidFill>
                <a:schemeClr val="tx1"/>
              </a:solidFill>
              <a:effectLst/>
              <a:latin typeface="Times New Roman" pitchFamily="18" charset="0"/>
              <a:cs typeface="Times New Roman" pitchFamily="18" charset="0"/>
            </a:rPr>
            <a:t>Methodology for evaluation of </a:t>
          </a:r>
          <a:r>
            <a:rPr lang="en-GB" sz="1050" b="0" i="0" dirty="0">
              <a:solidFill>
                <a:schemeClr val="tx1"/>
              </a:solidFill>
              <a:effectLst/>
              <a:latin typeface="Times New Roman" pitchFamily="18" charset="0"/>
              <a:cs typeface="Times New Roman" pitchFamily="18" charset="0"/>
            </a:rPr>
            <a:t>uncultivated biological resources</a:t>
          </a:r>
          <a:r>
            <a:rPr lang="en-US" sz="1050" b="0" i="0" dirty="0">
              <a:solidFill>
                <a:schemeClr val="tx1"/>
              </a:solidFill>
              <a:effectLst/>
              <a:latin typeface="Times New Roman" pitchFamily="18" charset="0"/>
              <a:cs typeface="Times New Roman" pitchFamily="18" charset="0"/>
            </a:rPr>
            <a:t> in physical and monetary terms and their changes for the year</a:t>
          </a:r>
        </a:p>
        <a:p>
          <a:r>
            <a:rPr lang="ru-RU" sz="1050" b="0" i="0" dirty="0">
              <a:solidFill>
                <a:schemeClr val="tx1"/>
              </a:solidFill>
              <a:effectLst/>
              <a:latin typeface="Times New Roman" pitchFamily="18" charset="0"/>
              <a:cs typeface="Times New Roman" pitchFamily="18" charset="0"/>
            </a:rPr>
            <a:t>(2018)</a:t>
          </a:r>
          <a:endParaRPr lang="ru-RU" sz="1050" dirty="0"/>
        </a:p>
      </dgm:t>
    </dgm:pt>
    <dgm:pt modelId="{8FF0E275-A124-477A-9205-9F81FBF24AF4}" type="parTrans" cxnId="{5BED76C5-717A-416B-A8AF-59FA33A38C52}">
      <dgm:prSet/>
      <dgm:spPr/>
      <dgm:t>
        <a:bodyPr/>
        <a:lstStyle/>
        <a:p>
          <a:endParaRPr lang="ru-RU"/>
        </a:p>
      </dgm:t>
    </dgm:pt>
    <dgm:pt modelId="{9A9CC798-7F52-4546-B928-B751688B7F7A}" type="sibTrans" cxnId="{5BED76C5-717A-416B-A8AF-59FA33A38C52}">
      <dgm:prSet/>
      <dgm:spPr/>
      <dgm:t>
        <a:bodyPr/>
        <a:lstStyle/>
        <a:p>
          <a:endParaRPr lang="ru-RU"/>
        </a:p>
      </dgm:t>
    </dgm:pt>
    <dgm:pt modelId="{498C98F5-DB00-4745-AD94-D28121565512}">
      <dgm:prSet phldrT="[Текст]" custT="1"/>
      <dgm:spPr/>
      <dgm:t>
        <a:bodyPr/>
        <a:lstStyle/>
        <a:p>
          <a:r>
            <a:rPr lang="en-US" sz="1100" b="0" i="0" dirty="0">
              <a:solidFill>
                <a:schemeClr val="tx1"/>
              </a:solidFill>
              <a:effectLst/>
              <a:latin typeface="Times New Roman" pitchFamily="18" charset="0"/>
              <a:cs typeface="Times New Roman" pitchFamily="18" charset="0"/>
            </a:rPr>
            <a:t>Methodology for evaluation of </a:t>
          </a:r>
          <a:r>
            <a:rPr lang="en-GB" sz="1100" b="0" i="0" dirty="0">
              <a:solidFill>
                <a:schemeClr val="tx1"/>
              </a:solidFill>
              <a:effectLst/>
              <a:latin typeface="Times New Roman" pitchFamily="18" charset="0"/>
              <a:cs typeface="Times New Roman" pitchFamily="18" charset="0"/>
            </a:rPr>
            <a:t>aquatic resources</a:t>
          </a:r>
          <a:r>
            <a:rPr lang="ru-RU" sz="1100" b="0" i="0" dirty="0">
              <a:solidFill>
                <a:schemeClr val="tx1"/>
              </a:solidFill>
              <a:effectLst/>
              <a:latin typeface="Times New Roman" pitchFamily="18" charset="0"/>
              <a:cs typeface="Times New Roman" pitchFamily="18" charset="0"/>
            </a:rPr>
            <a:t> </a:t>
          </a:r>
          <a:r>
            <a:rPr lang="en-US" sz="1100" b="0" i="0" dirty="0">
              <a:solidFill>
                <a:schemeClr val="tx1"/>
              </a:solidFill>
              <a:effectLst/>
              <a:latin typeface="Times New Roman" pitchFamily="18" charset="0"/>
              <a:cs typeface="Times New Roman" pitchFamily="18" charset="0"/>
            </a:rPr>
            <a:t>in physical and monetary terms and their changes for the year </a:t>
          </a:r>
          <a:r>
            <a:rPr lang="ru-RU" sz="1100" b="0" i="0" dirty="0">
              <a:solidFill>
                <a:schemeClr val="tx1"/>
              </a:solidFill>
              <a:effectLst/>
              <a:latin typeface="Times New Roman" pitchFamily="18" charset="0"/>
              <a:cs typeface="Times New Roman" pitchFamily="18" charset="0"/>
            </a:rPr>
            <a:t>(</a:t>
          </a:r>
          <a:r>
            <a:rPr lang="en-GB" sz="1100" b="0" i="1" dirty="0">
              <a:solidFill>
                <a:schemeClr val="tx1"/>
              </a:solidFill>
              <a:effectLst/>
              <a:latin typeface="Times New Roman" pitchFamily="18" charset="0"/>
              <a:cs typeface="Times New Roman" pitchFamily="18" charset="0"/>
            </a:rPr>
            <a:t>pending approval</a:t>
          </a:r>
          <a:r>
            <a:rPr lang="ru-RU" sz="1100" b="0" i="0" dirty="0">
              <a:solidFill>
                <a:schemeClr val="tx1"/>
              </a:solidFill>
              <a:effectLst/>
              <a:latin typeface="Times New Roman" pitchFamily="18" charset="0"/>
              <a:cs typeface="Times New Roman" pitchFamily="18" charset="0"/>
            </a:rPr>
            <a:t>)</a:t>
          </a:r>
          <a:endParaRPr lang="ru-RU" sz="1100" dirty="0"/>
        </a:p>
      </dgm:t>
    </dgm:pt>
    <dgm:pt modelId="{0089D0DC-58AB-4FAC-B6F3-380524E4DC52}" type="parTrans" cxnId="{6BD45F68-C819-49DC-B4EC-C8593E0DA338}">
      <dgm:prSet/>
      <dgm:spPr/>
      <dgm:t>
        <a:bodyPr/>
        <a:lstStyle/>
        <a:p>
          <a:endParaRPr lang="ru-RU"/>
        </a:p>
      </dgm:t>
    </dgm:pt>
    <dgm:pt modelId="{99A6BBCE-71B4-4F50-A304-85DBE765A8FF}" type="sibTrans" cxnId="{6BD45F68-C819-49DC-B4EC-C8593E0DA338}">
      <dgm:prSet/>
      <dgm:spPr/>
      <dgm:t>
        <a:bodyPr/>
        <a:lstStyle/>
        <a:p>
          <a:endParaRPr lang="ru-RU"/>
        </a:p>
      </dgm:t>
    </dgm:pt>
    <dgm:pt modelId="{53438B03-EC19-4CA7-B7A4-AEA2AFC56BB4}" type="pres">
      <dgm:prSet presAssocID="{86ECC292-1237-4F53-B06A-7B0A07A26289}" presName="hierChild1" presStyleCnt="0">
        <dgm:presLayoutVars>
          <dgm:chPref val="1"/>
          <dgm:dir/>
          <dgm:animOne val="branch"/>
          <dgm:animLvl val="lvl"/>
          <dgm:resizeHandles/>
        </dgm:presLayoutVars>
      </dgm:prSet>
      <dgm:spPr/>
    </dgm:pt>
    <dgm:pt modelId="{671C7CED-202C-4AD8-A75C-E10D67415C1E}" type="pres">
      <dgm:prSet presAssocID="{F3A45520-27A5-43D2-85C0-462288D74522}" presName="hierRoot1" presStyleCnt="0"/>
      <dgm:spPr/>
    </dgm:pt>
    <dgm:pt modelId="{F02422CB-7E8C-4967-BDD0-3ADA6F78A6DA}" type="pres">
      <dgm:prSet presAssocID="{F3A45520-27A5-43D2-85C0-462288D74522}" presName="composite" presStyleCnt="0"/>
      <dgm:spPr/>
    </dgm:pt>
    <dgm:pt modelId="{6128BBEE-5AFF-429E-B984-F10DC3884CDA}" type="pres">
      <dgm:prSet presAssocID="{F3A45520-27A5-43D2-85C0-462288D74522}" presName="background" presStyleLbl="node0" presStyleIdx="0" presStyleCnt="1"/>
      <dgm:spPr/>
    </dgm:pt>
    <dgm:pt modelId="{2EE2B345-846B-4F7A-B2D2-538798318E4B}" type="pres">
      <dgm:prSet presAssocID="{F3A45520-27A5-43D2-85C0-462288D74522}" presName="text" presStyleLbl="fgAcc0" presStyleIdx="0" presStyleCnt="1" custScaleX="885865" custLinFactNeighborX="2314" custLinFactNeighborY="-46805">
        <dgm:presLayoutVars>
          <dgm:chPref val="3"/>
        </dgm:presLayoutVars>
      </dgm:prSet>
      <dgm:spPr/>
    </dgm:pt>
    <dgm:pt modelId="{AD25CDA8-D766-43E0-9C49-506D2F3986A8}" type="pres">
      <dgm:prSet presAssocID="{F3A45520-27A5-43D2-85C0-462288D74522}" presName="hierChild2" presStyleCnt="0"/>
      <dgm:spPr/>
    </dgm:pt>
    <dgm:pt modelId="{C53EFD99-AD55-4EBB-9629-06AB0BB2E819}" type="pres">
      <dgm:prSet presAssocID="{18894C9C-BBDA-4E14-93FC-50B6058A328B}" presName="Name10" presStyleLbl="parChTrans1D2" presStyleIdx="0" presStyleCnt="5"/>
      <dgm:spPr/>
    </dgm:pt>
    <dgm:pt modelId="{F532F57C-B32F-4E17-BD40-C8A027FC8D55}" type="pres">
      <dgm:prSet presAssocID="{B9CCF60A-DD5B-42C9-ADA6-AE8921E609CE}" presName="hierRoot2" presStyleCnt="0"/>
      <dgm:spPr/>
    </dgm:pt>
    <dgm:pt modelId="{C911CA63-28C3-4BC5-B58F-BAB4DA4049A1}" type="pres">
      <dgm:prSet presAssocID="{B9CCF60A-DD5B-42C9-ADA6-AE8921E609CE}" presName="composite2" presStyleCnt="0"/>
      <dgm:spPr/>
    </dgm:pt>
    <dgm:pt modelId="{E586C466-BD11-4B8A-A4DD-B23C432E0198}" type="pres">
      <dgm:prSet presAssocID="{B9CCF60A-DD5B-42C9-ADA6-AE8921E609CE}" presName="background2" presStyleLbl="node2" presStyleIdx="0" presStyleCnt="5"/>
      <dgm:spPr/>
    </dgm:pt>
    <dgm:pt modelId="{EFC21569-21CF-4479-8A3B-E675271EA2DD}" type="pres">
      <dgm:prSet presAssocID="{B9CCF60A-DD5B-42C9-ADA6-AE8921E609CE}" presName="text2" presStyleLbl="fgAcc2" presStyleIdx="0" presStyleCnt="5" custScaleX="152042" custScaleY="238330" custLinFactNeighborX="2770" custLinFactNeighborY="1518">
        <dgm:presLayoutVars>
          <dgm:chPref val="3"/>
        </dgm:presLayoutVars>
      </dgm:prSet>
      <dgm:spPr/>
    </dgm:pt>
    <dgm:pt modelId="{99915533-A55E-469E-9262-D96D1E10A8EE}" type="pres">
      <dgm:prSet presAssocID="{B9CCF60A-DD5B-42C9-ADA6-AE8921E609CE}" presName="hierChild3" presStyleCnt="0"/>
      <dgm:spPr/>
    </dgm:pt>
    <dgm:pt modelId="{CA7052C7-54A3-4249-924F-80CD293AE101}" type="pres">
      <dgm:prSet presAssocID="{3267955F-F457-4F9A-8A49-81294DD3C9A9}" presName="Name10" presStyleLbl="parChTrans1D2" presStyleIdx="1" presStyleCnt="5"/>
      <dgm:spPr/>
    </dgm:pt>
    <dgm:pt modelId="{38E18E8E-EFE0-474A-954E-8351310FEBFC}" type="pres">
      <dgm:prSet presAssocID="{FD979040-B04E-4E55-9D97-2B240A92512C}" presName="hierRoot2" presStyleCnt="0"/>
      <dgm:spPr/>
    </dgm:pt>
    <dgm:pt modelId="{E92DD0AB-3570-4207-B6EE-35973EA24805}" type="pres">
      <dgm:prSet presAssocID="{FD979040-B04E-4E55-9D97-2B240A92512C}" presName="composite2" presStyleCnt="0"/>
      <dgm:spPr/>
    </dgm:pt>
    <dgm:pt modelId="{78E1C30E-22E9-4F94-95AC-4308E671050D}" type="pres">
      <dgm:prSet presAssocID="{FD979040-B04E-4E55-9D97-2B240A92512C}" presName="background2" presStyleLbl="node2" presStyleIdx="1" presStyleCnt="5"/>
      <dgm:spPr/>
    </dgm:pt>
    <dgm:pt modelId="{5C2CA07A-218D-4800-832A-2ADC14D69A84}" type="pres">
      <dgm:prSet presAssocID="{FD979040-B04E-4E55-9D97-2B240A92512C}" presName="text2" presStyleLbl="fgAcc2" presStyleIdx="1" presStyleCnt="5" custScaleX="153020" custScaleY="238330" custLinFactNeighborX="2770" custLinFactNeighborY="1518">
        <dgm:presLayoutVars>
          <dgm:chPref val="3"/>
        </dgm:presLayoutVars>
      </dgm:prSet>
      <dgm:spPr/>
    </dgm:pt>
    <dgm:pt modelId="{444BFBE7-2F24-46BF-981E-C826EEC1790B}" type="pres">
      <dgm:prSet presAssocID="{FD979040-B04E-4E55-9D97-2B240A92512C}" presName="hierChild3" presStyleCnt="0"/>
      <dgm:spPr/>
    </dgm:pt>
    <dgm:pt modelId="{7B7E8D12-7D3A-4CDA-8412-B9392C74A37D}" type="pres">
      <dgm:prSet presAssocID="{8FF0E275-A124-477A-9205-9F81FBF24AF4}" presName="Name10" presStyleLbl="parChTrans1D2" presStyleIdx="2" presStyleCnt="5"/>
      <dgm:spPr/>
    </dgm:pt>
    <dgm:pt modelId="{A56D4559-2810-4D73-9240-98BE752DFBFC}" type="pres">
      <dgm:prSet presAssocID="{F62FE7A6-CE40-4FFC-A986-5D8FF2ECC114}" presName="hierRoot2" presStyleCnt="0"/>
      <dgm:spPr/>
    </dgm:pt>
    <dgm:pt modelId="{A35833A2-8514-4C42-9598-56E51CE201CF}" type="pres">
      <dgm:prSet presAssocID="{F62FE7A6-CE40-4FFC-A986-5D8FF2ECC114}" presName="composite2" presStyleCnt="0"/>
      <dgm:spPr/>
    </dgm:pt>
    <dgm:pt modelId="{9C84CE1C-3DBF-426E-807E-5A3D07C2EE84}" type="pres">
      <dgm:prSet presAssocID="{F62FE7A6-CE40-4FFC-A986-5D8FF2ECC114}" presName="background2" presStyleLbl="node2" presStyleIdx="2" presStyleCnt="5"/>
      <dgm:spPr/>
    </dgm:pt>
    <dgm:pt modelId="{75EF35B5-6661-4E08-A2BE-AE8D210B132F}" type="pres">
      <dgm:prSet presAssocID="{F62FE7A6-CE40-4FFC-A986-5D8FF2ECC114}" presName="text2" presStyleLbl="fgAcc2" presStyleIdx="2" presStyleCnt="5" custScaleX="157933" custScaleY="238330">
        <dgm:presLayoutVars>
          <dgm:chPref val="3"/>
        </dgm:presLayoutVars>
      </dgm:prSet>
      <dgm:spPr/>
    </dgm:pt>
    <dgm:pt modelId="{CCA9AAB7-F93D-4B0B-BA16-A0291719FF62}" type="pres">
      <dgm:prSet presAssocID="{F62FE7A6-CE40-4FFC-A986-5D8FF2ECC114}" presName="hierChild3" presStyleCnt="0"/>
      <dgm:spPr/>
    </dgm:pt>
    <dgm:pt modelId="{109727DB-CE6B-4474-BFEF-B6F78758D3C8}" type="pres">
      <dgm:prSet presAssocID="{79BCD5E3-7954-42C7-9D30-6A78708A05F9}" presName="Name10" presStyleLbl="parChTrans1D2" presStyleIdx="3" presStyleCnt="5"/>
      <dgm:spPr/>
    </dgm:pt>
    <dgm:pt modelId="{76FC1824-A16C-4A16-BA01-EE4ECF87F0BF}" type="pres">
      <dgm:prSet presAssocID="{0C29471E-2083-424F-8307-79ACD45E3E67}" presName="hierRoot2" presStyleCnt="0"/>
      <dgm:spPr/>
    </dgm:pt>
    <dgm:pt modelId="{653E5CA2-346F-487D-A01B-0921391AC56F}" type="pres">
      <dgm:prSet presAssocID="{0C29471E-2083-424F-8307-79ACD45E3E67}" presName="composite2" presStyleCnt="0"/>
      <dgm:spPr/>
    </dgm:pt>
    <dgm:pt modelId="{6749B08D-F3DC-4F1D-8280-FB94413ECEBB}" type="pres">
      <dgm:prSet presAssocID="{0C29471E-2083-424F-8307-79ACD45E3E67}" presName="background2" presStyleLbl="node2" presStyleIdx="3" presStyleCnt="5"/>
      <dgm:spPr/>
    </dgm:pt>
    <dgm:pt modelId="{3203898F-44A3-4EC1-8098-4C60C72E51AD}" type="pres">
      <dgm:prSet presAssocID="{0C29471E-2083-424F-8307-79ACD45E3E67}" presName="text2" presStyleLbl="fgAcc2" presStyleIdx="3" presStyleCnt="5" custScaleX="186661" custScaleY="238330">
        <dgm:presLayoutVars>
          <dgm:chPref val="3"/>
        </dgm:presLayoutVars>
      </dgm:prSet>
      <dgm:spPr/>
    </dgm:pt>
    <dgm:pt modelId="{91DC3709-9B0E-44C2-83E6-A9E654DB0AA8}" type="pres">
      <dgm:prSet presAssocID="{0C29471E-2083-424F-8307-79ACD45E3E67}" presName="hierChild3" presStyleCnt="0"/>
      <dgm:spPr/>
    </dgm:pt>
    <dgm:pt modelId="{49B6E51D-B5B6-4A5F-8C06-686FA45A5FE6}" type="pres">
      <dgm:prSet presAssocID="{0089D0DC-58AB-4FAC-B6F3-380524E4DC52}" presName="Name10" presStyleLbl="parChTrans1D2" presStyleIdx="4" presStyleCnt="5"/>
      <dgm:spPr/>
    </dgm:pt>
    <dgm:pt modelId="{18B98ACF-649E-462E-BBB3-EC4AEAB03557}" type="pres">
      <dgm:prSet presAssocID="{498C98F5-DB00-4745-AD94-D28121565512}" presName="hierRoot2" presStyleCnt="0"/>
      <dgm:spPr/>
    </dgm:pt>
    <dgm:pt modelId="{D6FEBA9D-A67A-49F9-8815-3A5A6B0DA46F}" type="pres">
      <dgm:prSet presAssocID="{498C98F5-DB00-4745-AD94-D28121565512}" presName="composite2" presStyleCnt="0"/>
      <dgm:spPr/>
    </dgm:pt>
    <dgm:pt modelId="{57847024-A07E-4BBD-9EA8-CABB0D9C7FF4}" type="pres">
      <dgm:prSet presAssocID="{498C98F5-DB00-4745-AD94-D28121565512}" presName="background2" presStyleLbl="node2" presStyleIdx="4" presStyleCnt="5"/>
      <dgm:spPr/>
    </dgm:pt>
    <dgm:pt modelId="{473767F1-9D08-4950-91C1-027D1FA7ED35}" type="pres">
      <dgm:prSet presAssocID="{498C98F5-DB00-4745-AD94-D28121565512}" presName="text2" presStyleLbl="fgAcc2" presStyleIdx="4" presStyleCnt="5" custScaleX="170871" custScaleY="238330">
        <dgm:presLayoutVars>
          <dgm:chPref val="3"/>
        </dgm:presLayoutVars>
      </dgm:prSet>
      <dgm:spPr/>
    </dgm:pt>
    <dgm:pt modelId="{B235D5A4-60E1-4871-B269-9454AE130A4D}" type="pres">
      <dgm:prSet presAssocID="{498C98F5-DB00-4745-AD94-D28121565512}" presName="hierChild3" presStyleCnt="0"/>
      <dgm:spPr/>
    </dgm:pt>
  </dgm:ptLst>
  <dgm:cxnLst>
    <dgm:cxn modelId="{B6A90D0B-D953-4E6E-807D-C832FF0357EB}" type="presOf" srcId="{0C29471E-2083-424F-8307-79ACD45E3E67}" destId="{3203898F-44A3-4EC1-8098-4C60C72E51AD}" srcOrd="0" destOrd="0" presId="urn:microsoft.com/office/officeart/2005/8/layout/hierarchy1"/>
    <dgm:cxn modelId="{46F28E0F-84D8-45A1-AF10-545E25E4B4EF}" type="presOf" srcId="{3267955F-F457-4F9A-8A49-81294DD3C9A9}" destId="{CA7052C7-54A3-4249-924F-80CD293AE101}" srcOrd="0" destOrd="0" presId="urn:microsoft.com/office/officeart/2005/8/layout/hierarchy1"/>
    <dgm:cxn modelId="{D5085116-CE18-470E-A579-A5964C2F7290}" type="presOf" srcId="{FD979040-B04E-4E55-9D97-2B240A92512C}" destId="{5C2CA07A-218D-4800-832A-2ADC14D69A84}" srcOrd="0" destOrd="0" presId="urn:microsoft.com/office/officeart/2005/8/layout/hierarchy1"/>
    <dgm:cxn modelId="{5884D316-C5E2-47F2-B2A9-4B745B2BC4D9}" type="presOf" srcId="{8FF0E275-A124-477A-9205-9F81FBF24AF4}" destId="{7B7E8D12-7D3A-4CDA-8412-B9392C74A37D}" srcOrd="0" destOrd="0" presId="urn:microsoft.com/office/officeart/2005/8/layout/hierarchy1"/>
    <dgm:cxn modelId="{3BE2E661-23F5-4678-9B38-FD4ECA6A7920}" srcId="{F3A45520-27A5-43D2-85C0-462288D74522}" destId="{FD979040-B04E-4E55-9D97-2B240A92512C}" srcOrd="1" destOrd="0" parTransId="{3267955F-F457-4F9A-8A49-81294DD3C9A9}" sibTransId="{5F543BCF-F881-4AFB-8EF3-DB4338E84882}"/>
    <dgm:cxn modelId="{6BD45F68-C819-49DC-B4EC-C8593E0DA338}" srcId="{F3A45520-27A5-43D2-85C0-462288D74522}" destId="{498C98F5-DB00-4745-AD94-D28121565512}" srcOrd="4" destOrd="0" parTransId="{0089D0DC-58AB-4FAC-B6F3-380524E4DC52}" sibTransId="{99A6BBCE-71B4-4F50-A304-85DBE765A8FF}"/>
    <dgm:cxn modelId="{6562E84D-61FF-498B-8814-85770FFFB69F}" type="presOf" srcId="{F62FE7A6-CE40-4FFC-A986-5D8FF2ECC114}" destId="{75EF35B5-6661-4E08-A2BE-AE8D210B132F}" srcOrd="0" destOrd="0" presId="urn:microsoft.com/office/officeart/2005/8/layout/hierarchy1"/>
    <dgm:cxn modelId="{4A05E36E-3EB6-44D4-9173-5ACD4F7F6D6C}" type="presOf" srcId="{F3A45520-27A5-43D2-85C0-462288D74522}" destId="{2EE2B345-846B-4F7A-B2D2-538798318E4B}" srcOrd="0" destOrd="0" presId="urn:microsoft.com/office/officeart/2005/8/layout/hierarchy1"/>
    <dgm:cxn modelId="{8B7F4372-6F3A-4186-879C-6A9EFD3A33D7}" type="presOf" srcId="{498C98F5-DB00-4745-AD94-D28121565512}" destId="{473767F1-9D08-4950-91C1-027D1FA7ED35}" srcOrd="0" destOrd="0" presId="urn:microsoft.com/office/officeart/2005/8/layout/hierarchy1"/>
    <dgm:cxn modelId="{74554177-2F3F-4E3B-B388-23DB93C50D5E}" type="presOf" srcId="{18894C9C-BBDA-4E14-93FC-50B6058A328B}" destId="{C53EFD99-AD55-4EBB-9629-06AB0BB2E819}" srcOrd="0" destOrd="0" presId="urn:microsoft.com/office/officeart/2005/8/layout/hierarchy1"/>
    <dgm:cxn modelId="{E3909E9A-D95E-4138-8D02-EF2757C4E841}" srcId="{F3A45520-27A5-43D2-85C0-462288D74522}" destId="{B9CCF60A-DD5B-42C9-ADA6-AE8921E609CE}" srcOrd="0" destOrd="0" parTransId="{18894C9C-BBDA-4E14-93FC-50B6058A328B}" sibTransId="{E345231B-EFC9-41E4-8E57-82679D6B7251}"/>
    <dgm:cxn modelId="{622676A3-0D48-477F-B674-42FF22C15A8E}" type="presOf" srcId="{0089D0DC-58AB-4FAC-B6F3-380524E4DC52}" destId="{49B6E51D-B5B6-4A5F-8C06-686FA45A5FE6}" srcOrd="0" destOrd="0" presId="urn:microsoft.com/office/officeart/2005/8/layout/hierarchy1"/>
    <dgm:cxn modelId="{5BED76C5-717A-416B-A8AF-59FA33A38C52}" srcId="{F3A45520-27A5-43D2-85C0-462288D74522}" destId="{F62FE7A6-CE40-4FFC-A986-5D8FF2ECC114}" srcOrd="2" destOrd="0" parTransId="{8FF0E275-A124-477A-9205-9F81FBF24AF4}" sibTransId="{9A9CC798-7F52-4546-B928-B751688B7F7A}"/>
    <dgm:cxn modelId="{2F3B74CA-F0B3-4D72-8444-0FB53F4C1310}" type="presOf" srcId="{B9CCF60A-DD5B-42C9-ADA6-AE8921E609CE}" destId="{EFC21569-21CF-4479-8A3B-E675271EA2DD}" srcOrd="0" destOrd="0" presId="urn:microsoft.com/office/officeart/2005/8/layout/hierarchy1"/>
    <dgm:cxn modelId="{A384BEE0-C1DE-4790-A52B-1AF77EEC5912}" srcId="{F3A45520-27A5-43D2-85C0-462288D74522}" destId="{0C29471E-2083-424F-8307-79ACD45E3E67}" srcOrd="3" destOrd="0" parTransId="{79BCD5E3-7954-42C7-9D30-6A78708A05F9}" sibTransId="{AD0E5078-FE00-403C-8AD2-EC157E69DFF7}"/>
    <dgm:cxn modelId="{C8E4D2E3-BF61-4ED5-ABD2-E6B74D83255F}" type="presOf" srcId="{79BCD5E3-7954-42C7-9D30-6A78708A05F9}" destId="{109727DB-CE6B-4474-BFEF-B6F78758D3C8}" srcOrd="0" destOrd="0" presId="urn:microsoft.com/office/officeart/2005/8/layout/hierarchy1"/>
    <dgm:cxn modelId="{115BE7E3-E36D-44B2-9D42-746BBB2D2A16}" type="presOf" srcId="{86ECC292-1237-4F53-B06A-7B0A07A26289}" destId="{53438B03-EC19-4CA7-B7A4-AEA2AFC56BB4}" srcOrd="0" destOrd="0" presId="urn:microsoft.com/office/officeart/2005/8/layout/hierarchy1"/>
    <dgm:cxn modelId="{E110BBED-1783-461D-99AD-1ABF060971EC}" srcId="{86ECC292-1237-4F53-B06A-7B0A07A26289}" destId="{F3A45520-27A5-43D2-85C0-462288D74522}" srcOrd="0" destOrd="0" parTransId="{B8124B4E-3535-4B65-AC39-C18284A28C05}" sibTransId="{91E45883-E9A3-4C7E-89DF-DB9FFCB83355}"/>
    <dgm:cxn modelId="{EC8189F8-5C2D-443A-9E7A-4A24DFD1CBFF}" type="presParOf" srcId="{53438B03-EC19-4CA7-B7A4-AEA2AFC56BB4}" destId="{671C7CED-202C-4AD8-A75C-E10D67415C1E}" srcOrd="0" destOrd="0" presId="urn:microsoft.com/office/officeart/2005/8/layout/hierarchy1"/>
    <dgm:cxn modelId="{950D6903-F70A-483D-A927-DD855C928489}" type="presParOf" srcId="{671C7CED-202C-4AD8-A75C-E10D67415C1E}" destId="{F02422CB-7E8C-4967-BDD0-3ADA6F78A6DA}" srcOrd="0" destOrd="0" presId="urn:microsoft.com/office/officeart/2005/8/layout/hierarchy1"/>
    <dgm:cxn modelId="{D49D81C2-166D-409E-A5ED-5DA46E306436}" type="presParOf" srcId="{F02422CB-7E8C-4967-BDD0-3ADA6F78A6DA}" destId="{6128BBEE-5AFF-429E-B984-F10DC3884CDA}" srcOrd="0" destOrd="0" presId="urn:microsoft.com/office/officeart/2005/8/layout/hierarchy1"/>
    <dgm:cxn modelId="{9E6B4261-DC48-45DD-9DC0-EE22046E8FBD}" type="presParOf" srcId="{F02422CB-7E8C-4967-BDD0-3ADA6F78A6DA}" destId="{2EE2B345-846B-4F7A-B2D2-538798318E4B}" srcOrd="1" destOrd="0" presId="urn:microsoft.com/office/officeart/2005/8/layout/hierarchy1"/>
    <dgm:cxn modelId="{5B087BE3-966D-4380-B083-92B759908CEE}" type="presParOf" srcId="{671C7CED-202C-4AD8-A75C-E10D67415C1E}" destId="{AD25CDA8-D766-43E0-9C49-506D2F3986A8}" srcOrd="1" destOrd="0" presId="urn:microsoft.com/office/officeart/2005/8/layout/hierarchy1"/>
    <dgm:cxn modelId="{F9D2BD8B-4C88-4C87-A0E8-8F6B7E3FDC45}" type="presParOf" srcId="{AD25CDA8-D766-43E0-9C49-506D2F3986A8}" destId="{C53EFD99-AD55-4EBB-9629-06AB0BB2E819}" srcOrd="0" destOrd="0" presId="urn:microsoft.com/office/officeart/2005/8/layout/hierarchy1"/>
    <dgm:cxn modelId="{34FCCB87-0DA7-4CF9-9E86-174690A0B9B0}" type="presParOf" srcId="{AD25CDA8-D766-43E0-9C49-506D2F3986A8}" destId="{F532F57C-B32F-4E17-BD40-C8A027FC8D55}" srcOrd="1" destOrd="0" presId="urn:microsoft.com/office/officeart/2005/8/layout/hierarchy1"/>
    <dgm:cxn modelId="{303A61BF-2131-41FE-BC0B-7034F83177A1}" type="presParOf" srcId="{F532F57C-B32F-4E17-BD40-C8A027FC8D55}" destId="{C911CA63-28C3-4BC5-B58F-BAB4DA4049A1}" srcOrd="0" destOrd="0" presId="urn:microsoft.com/office/officeart/2005/8/layout/hierarchy1"/>
    <dgm:cxn modelId="{A55634DD-518D-4827-AD4D-8A287DD3B47F}" type="presParOf" srcId="{C911CA63-28C3-4BC5-B58F-BAB4DA4049A1}" destId="{E586C466-BD11-4B8A-A4DD-B23C432E0198}" srcOrd="0" destOrd="0" presId="urn:microsoft.com/office/officeart/2005/8/layout/hierarchy1"/>
    <dgm:cxn modelId="{230DE5C7-E80F-47CE-A9D3-829B7A6ECCAE}" type="presParOf" srcId="{C911CA63-28C3-4BC5-B58F-BAB4DA4049A1}" destId="{EFC21569-21CF-4479-8A3B-E675271EA2DD}" srcOrd="1" destOrd="0" presId="urn:microsoft.com/office/officeart/2005/8/layout/hierarchy1"/>
    <dgm:cxn modelId="{ED979D1E-ED95-4282-859E-7F8D77F99E4B}" type="presParOf" srcId="{F532F57C-B32F-4E17-BD40-C8A027FC8D55}" destId="{99915533-A55E-469E-9262-D96D1E10A8EE}" srcOrd="1" destOrd="0" presId="urn:microsoft.com/office/officeart/2005/8/layout/hierarchy1"/>
    <dgm:cxn modelId="{78973190-D159-4A4B-8E2C-B42FA042BC93}" type="presParOf" srcId="{AD25CDA8-D766-43E0-9C49-506D2F3986A8}" destId="{CA7052C7-54A3-4249-924F-80CD293AE101}" srcOrd="2" destOrd="0" presId="urn:microsoft.com/office/officeart/2005/8/layout/hierarchy1"/>
    <dgm:cxn modelId="{6FB182F2-18CC-4F6A-ACE8-765C4E18EB2E}" type="presParOf" srcId="{AD25CDA8-D766-43E0-9C49-506D2F3986A8}" destId="{38E18E8E-EFE0-474A-954E-8351310FEBFC}" srcOrd="3" destOrd="0" presId="urn:microsoft.com/office/officeart/2005/8/layout/hierarchy1"/>
    <dgm:cxn modelId="{6C888A7A-5327-4513-BACB-732DC218B986}" type="presParOf" srcId="{38E18E8E-EFE0-474A-954E-8351310FEBFC}" destId="{E92DD0AB-3570-4207-B6EE-35973EA24805}" srcOrd="0" destOrd="0" presId="urn:microsoft.com/office/officeart/2005/8/layout/hierarchy1"/>
    <dgm:cxn modelId="{69756500-2E08-42CD-80A6-627EDDDE4058}" type="presParOf" srcId="{E92DD0AB-3570-4207-B6EE-35973EA24805}" destId="{78E1C30E-22E9-4F94-95AC-4308E671050D}" srcOrd="0" destOrd="0" presId="urn:microsoft.com/office/officeart/2005/8/layout/hierarchy1"/>
    <dgm:cxn modelId="{C6441EB8-EA89-47C7-8D1D-6B0197DF97DC}" type="presParOf" srcId="{E92DD0AB-3570-4207-B6EE-35973EA24805}" destId="{5C2CA07A-218D-4800-832A-2ADC14D69A84}" srcOrd="1" destOrd="0" presId="urn:microsoft.com/office/officeart/2005/8/layout/hierarchy1"/>
    <dgm:cxn modelId="{94927D45-CB3F-4DAD-AC8C-817DB352B245}" type="presParOf" srcId="{38E18E8E-EFE0-474A-954E-8351310FEBFC}" destId="{444BFBE7-2F24-46BF-981E-C826EEC1790B}" srcOrd="1" destOrd="0" presId="urn:microsoft.com/office/officeart/2005/8/layout/hierarchy1"/>
    <dgm:cxn modelId="{97516C55-82E0-4A6D-AF2F-064244221DE8}" type="presParOf" srcId="{AD25CDA8-D766-43E0-9C49-506D2F3986A8}" destId="{7B7E8D12-7D3A-4CDA-8412-B9392C74A37D}" srcOrd="4" destOrd="0" presId="urn:microsoft.com/office/officeart/2005/8/layout/hierarchy1"/>
    <dgm:cxn modelId="{130FE740-0575-4035-A5C2-C81A922292D5}" type="presParOf" srcId="{AD25CDA8-D766-43E0-9C49-506D2F3986A8}" destId="{A56D4559-2810-4D73-9240-98BE752DFBFC}" srcOrd="5" destOrd="0" presId="urn:microsoft.com/office/officeart/2005/8/layout/hierarchy1"/>
    <dgm:cxn modelId="{6DD6AD6A-3686-4C80-9FE2-0D776CBFBE1D}" type="presParOf" srcId="{A56D4559-2810-4D73-9240-98BE752DFBFC}" destId="{A35833A2-8514-4C42-9598-56E51CE201CF}" srcOrd="0" destOrd="0" presId="urn:microsoft.com/office/officeart/2005/8/layout/hierarchy1"/>
    <dgm:cxn modelId="{8DC0887F-1876-4A41-AC62-7E0911972447}" type="presParOf" srcId="{A35833A2-8514-4C42-9598-56E51CE201CF}" destId="{9C84CE1C-3DBF-426E-807E-5A3D07C2EE84}" srcOrd="0" destOrd="0" presId="urn:microsoft.com/office/officeart/2005/8/layout/hierarchy1"/>
    <dgm:cxn modelId="{2DAB6195-F8F3-4464-AB82-410AA92C11F9}" type="presParOf" srcId="{A35833A2-8514-4C42-9598-56E51CE201CF}" destId="{75EF35B5-6661-4E08-A2BE-AE8D210B132F}" srcOrd="1" destOrd="0" presId="urn:microsoft.com/office/officeart/2005/8/layout/hierarchy1"/>
    <dgm:cxn modelId="{EA3FEC79-37AE-44D9-AEC5-11D33F74CC6F}" type="presParOf" srcId="{A56D4559-2810-4D73-9240-98BE752DFBFC}" destId="{CCA9AAB7-F93D-4B0B-BA16-A0291719FF62}" srcOrd="1" destOrd="0" presId="urn:microsoft.com/office/officeart/2005/8/layout/hierarchy1"/>
    <dgm:cxn modelId="{5E6F9EF2-B8B2-4A81-871E-3AF29F493E22}" type="presParOf" srcId="{AD25CDA8-D766-43E0-9C49-506D2F3986A8}" destId="{109727DB-CE6B-4474-BFEF-B6F78758D3C8}" srcOrd="6" destOrd="0" presId="urn:microsoft.com/office/officeart/2005/8/layout/hierarchy1"/>
    <dgm:cxn modelId="{74C9F433-A31B-4304-8AD4-A33CE1734C7E}" type="presParOf" srcId="{AD25CDA8-D766-43E0-9C49-506D2F3986A8}" destId="{76FC1824-A16C-4A16-BA01-EE4ECF87F0BF}" srcOrd="7" destOrd="0" presId="urn:microsoft.com/office/officeart/2005/8/layout/hierarchy1"/>
    <dgm:cxn modelId="{5937D267-3A93-4668-B2DE-62B4D83BEC23}" type="presParOf" srcId="{76FC1824-A16C-4A16-BA01-EE4ECF87F0BF}" destId="{653E5CA2-346F-487D-A01B-0921391AC56F}" srcOrd="0" destOrd="0" presId="urn:microsoft.com/office/officeart/2005/8/layout/hierarchy1"/>
    <dgm:cxn modelId="{946D7A0F-A2D0-4571-A57E-A3F7D427DFD4}" type="presParOf" srcId="{653E5CA2-346F-487D-A01B-0921391AC56F}" destId="{6749B08D-F3DC-4F1D-8280-FB94413ECEBB}" srcOrd="0" destOrd="0" presId="urn:microsoft.com/office/officeart/2005/8/layout/hierarchy1"/>
    <dgm:cxn modelId="{D60E0E88-6D51-47C5-9396-0CA6CAB6D1FC}" type="presParOf" srcId="{653E5CA2-346F-487D-A01B-0921391AC56F}" destId="{3203898F-44A3-4EC1-8098-4C60C72E51AD}" srcOrd="1" destOrd="0" presId="urn:microsoft.com/office/officeart/2005/8/layout/hierarchy1"/>
    <dgm:cxn modelId="{E7200293-0798-4229-979A-C0D732B2C216}" type="presParOf" srcId="{76FC1824-A16C-4A16-BA01-EE4ECF87F0BF}" destId="{91DC3709-9B0E-44C2-83E6-A9E654DB0AA8}" srcOrd="1" destOrd="0" presId="urn:microsoft.com/office/officeart/2005/8/layout/hierarchy1"/>
    <dgm:cxn modelId="{F6A909DE-7D2C-4E86-A3E1-2DD586F0EF8A}" type="presParOf" srcId="{AD25CDA8-D766-43E0-9C49-506D2F3986A8}" destId="{49B6E51D-B5B6-4A5F-8C06-686FA45A5FE6}" srcOrd="8" destOrd="0" presId="urn:microsoft.com/office/officeart/2005/8/layout/hierarchy1"/>
    <dgm:cxn modelId="{AD99D44C-986F-4405-8BA5-4F9605FF881E}" type="presParOf" srcId="{AD25CDA8-D766-43E0-9C49-506D2F3986A8}" destId="{18B98ACF-649E-462E-BBB3-EC4AEAB03557}" srcOrd="9" destOrd="0" presId="urn:microsoft.com/office/officeart/2005/8/layout/hierarchy1"/>
    <dgm:cxn modelId="{9FD6D837-9844-4F58-9FD6-23D163CFE75B}" type="presParOf" srcId="{18B98ACF-649E-462E-BBB3-EC4AEAB03557}" destId="{D6FEBA9D-A67A-49F9-8815-3A5A6B0DA46F}" srcOrd="0" destOrd="0" presId="urn:microsoft.com/office/officeart/2005/8/layout/hierarchy1"/>
    <dgm:cxn modelId="{C4551C18-8C18-4463-BBA9-B39B516CD5A3}" type="presParOf" srcId="{D6FEBA9D-A67A-49F9-8815-3A5A6B0DA46F}" destId="{57847024-A07E-4BBD-9EA8-CABB0D9C7FF4}" srcOrd="0" destOrd="0" presId="urn:microsoft.com/office/officeart/2005/8/layout/hierarchy1"/>
    <dgm:cxn modelId="{2E358CDA-5AEA-4696-8869-FD804612BF96}" type="presParOf" srcId="{D6FEBA9D-A67A-49F9-8815-3A5A6B0DA46F}" destId="{473767F1-9D08-4950-91C1-027D1FA7ED35}" srcOrd="1" destOrd="0" presId="urn:microsoft.com/office/officeart/2005/8/layout/hierarchy1"/>
    <dgm:cxn modelId="{68C65C23-B29C-4BB3-B731-D9528A3CBA40}" type="presParOf" srcId="{18B98ACF-649E-462E-BBB3-EC4AEAB03557}" destId="{B235D5A4-60E1-4871-B269-9454AE130A4D}"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23408-3C7F-4031-B280-0FA9A73C3BC5}"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ru-RU"/>
        </a:p>
      </dgm:t>
    </dgm:pt>
    <dgm:pt modelId="{A7453DF7-7346-4AF1-B886-DED2E957F7E5}">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Air emissions account</a:t>
          </a:r>
          <a:endParaRPr lang="ru-RU" sz="1600" dirty="0">
            <a:latin typeface="Arial" panose="020B0604020202020204" pitchFamily="34" charset="0"/>
            <a:cs typeface="Arial" panose="020B0604020202020204" pitchFamily="34" charset="0"/>
          </a:endParaRPr>
        </a:p>
      </dgm:t>
    </dgm:pt>
    <dgm:pt modelId="{99244559-7EE8-4D97-891B-B8264A30E06C}" type="parTrans" cxnId="{7B863DAE-1901-48F4-8D94-ACC7828AE192}">
      <dgm:prSet/>
      <dgm:spPr/>
      <dgm:t>
        <a:bodyPr/>
        <a:lstStyle/>
        <a:p>
          <a:endParaRPr lang="ru-RU" sz="1600">
            <a:latin typeface="Arial" panose="020B0604020202020204" pitchFamily="34" charset="0"/>
            <a:cs typeface="Arial" panose="020B0604020202020204" pitchFamily="34" charset="0"/>
          </a:endParaRPr>
        </a:p>
      </dgm:t>
    </dgm:pt>
    <dgm:pt modelId="{A6FC0094-3CCC-4CDE-8694-1F344F0ED2C5}" type="sibTrans" cxnId="{7B863DAE-1901-48F4-8D94-ACC7828AE192}">
      <dgm:prSet/>
      <dgm:spPr/>
      <dgm:t>
        <a:bodyPr/>
        <a:lstStyle/>
        <a:p>
          <a:endParaRPr lang="ru-RU" sz="1600">
            <a:latin typeface="Arial" panose="020B0604020202020204" pitchFamily="34" charset="0"/>
            <a:cs typeface="Arial" panose="020B0604020202020204" pitchFamily="34" charset="0"/>
          </a:endParaRPr>
        </a:p>
      </dgm:t>
    </dgm:pt>
    <dgm:pt modelId="{73BB80FE-0C9E-4BFB-8B52-258D80D2C16A}">
      <dgm:prSet phldrT="[Текст]" custT="1"/>
      <dgm:spPr/>
      <dgm:t>
        <a:bodyPr/>
        <a:lstStyle/>
        <a:p>
          <a:r>
            <a:rPr lang="ru-RU" sz="2400" b="0" dirty="0">
              <a:latin typeface="Arial" panose="020B0604020202020204" pitchFamily="34" charset="0"/>
              <a:cs typeface="Arial" panose="020B0604020202020204" pitchFamily="34" charset="0"/>
            </a:rPr>
            <a:t>2019</a:t>
          </a:r>
        </a:p>
      </dgm:t>
    </dgm:pt>
    <dgm:pt modelId="{12743B60-7990-459D-91BF-7802BFD877D0}" type="parTrans" cxnId="{4FAEA059-3A8C-4FA4-A4E5-2B56440FBE9C}">
      <dgm:prSet/>
      <dgm:spPr/>
      <dgm:t>
        <a:bodyPr/>
        <a:lstStyle/>
        <a:p>
          <a:endParaRPr lang="ru-RU" sz="1600">
            <a:latin typeface="Arial" panose="020B0604020202020204" pitchFamily="34" charset="0"/>
            <a:cs typeface="Arial" panose="020B0604020202020204" pitchFamily="34" charset="0"/>
          </a:endParaRPr>
        </a:p>
      </dgm:t>
    </dgm:pt>
    <dgm:pt modelId="{02C6BA77-AECD-4F42-83DB-7463DBAC186A}" type="sibTrans" cxnId="{4FAEA059-3A8C-4FA4-A4E5-2B56440FBE9C}">
      <dgm:prSet/>
      <dgm:spPr/>
      <dgm:t>
        <a:bodyPr/>
        <a:lstStyle/>
        <a:p>
          <a:endParaRPr lang="ru-RU" sz="1600">
            <a:latin typeface="Arial" panose="020B0604020202020204" pitchFamily="34" charset="0"/>
            <a:cs typeface="Arial" panose="020B0604020202020204" pitchFamily="34" charset="0"/>
          </a:endParaRPr>
        </a:p>
      </dgm:t>
    </dgm:pt>
    <dgm:pt modelId="{4B5DDF24-D937-4D60-986F-48E1E84EF090}">
      <dgm:prSet phldrT="[Текст]" custT="1"/>
      <dgm:spPr/>
      <dgm:t>
        <a:bodyPr/>
        <a:lstStyle/>
        <a:p>
          <a:r>
            <a:rPr lang="ru-RU" sz="2400" b="0" dirty="0">
              <a:latin typeface="Arial" panose="020B0604020202020204" pitchFamily="34" charset="0"/>
              <a:cs typeface="Arial" panose="020B0604020202020204" pitchFamily="34" charset="0"/>
            </a:rPr>
            <a:t>2020</a:t>
          </a:r>
        </a:p>
      </dgm:t>
    </dgm:pt>
    <dgm:pt modelId="{85509F8C-6FBF-4D9D-A033-96D6F5F03E53}" type="parTrans" cxnId="{FC395988-823F-4C11-98E5-AA3FC441CBF7}">
      <dgm:prSet/>
      <dgm:spPr/>
      <dgm:t>
        <a:bodyPr/>
        <a:lstStyle/>
        <a:p>
          <a:endParaRPr lang="ru-RU" sz="1600">
            <a:latin typeface="Arial" panose="020B0604020202020204" pitchFamily="34" charset="0"/>
            <a:cs typeface="Arial" panose="020B0604020202020204" pitchFamily="34" charset="0"/>
          </a:endParaRPr>
        </a:p>
      </dgm:t>
    </dgm:pt>
    <dgm:pt modelId="{425B8C50-378E-4D98-8D53-FFC8B22A8ADA}" type="sibTrans" cxnId="{FC395988-823F-4C11-98E5-AA3FC441CBF7}">
      <dgm:prSet/>
      <dgm:spPr/>
      <dgm:t>
        <a:bodyPr/>
        <a:lstStyle/>
        <a:p>
          <a:endParaRPr lang="ru-RU" sz="1600">
            <a:latin typeface="Arial" panose="020B0604020202020204" pitchFamily="34" charset="0"/>
            <a:cs typeface="Arial" panose="020B0604020202020204" pitchFamily="34" charset="0"/>
          </a:endParaRPr>
        </a:p>
      </dgm:t>
    </dgm:pt>
    <dgm:pt modelId="{AE2051C5-6A28-47BF-880A-EA03C9AF3009}">
      <dgm:prSet phldrT="[Текст]" custT="1"/>
      <dgm:spPr/>
      <dgm:t>
        <a:bodyPr/>
        <a:lstStyle/>
        <a:p>
          <a:r>
            <a:rPr lang="en-GB" sz="1600" dirty="0">
              <a:latin typeface="Arial" panose="020B0604020202020204" pitchFamily="34" charset="0"/>
              <a:cs typeface="Arial" panose="020B0604020202020204" pitchFamily="34" charset="0"/>
            </a:rPr>
            <a:t>Physical water flow account</a:t>
          </a:r>
          <a:endParaRPr lang="ru-RU" sz="1600" dirty="0">
            <a:latin typeface="Arial" panose="020B0604020202020204" pitchFamily="34" charset="0"/>
            <a:cs typeface="Arial" panose="020B0604020202020204" pitchFamily="34" charset="0"/>
          </a:endParaRPr>
        </a:p>
      </dgm:t>
    </dgm:pt>
    <dgm:pt modelId="{31CCC554-84EB-4DB5-B397-14E922AE0499}" type="parTrans" cxnId="{E34114E1-456D-4DB5-8141-3F73151B0BD6}">
      <dgm:prSet/>
      <dgm:spPr/>
      <dgm:t>
        <a:bodyPr/>
        <a:lstStyle/>
        <a:p>
          <a:endParaRPr lang="ru-RU" sz="1600">
            <a:latin typeface="Arial" panose="020B0604020202020204" pitchFamily="34" charset="0"/>
            <a:cs typeface="Arial" panose="020B0604020202020204" pitchFamily="34" charset="0"/>
          </a:endParaRPr>
        </a:p>
      </dgm:t>
    </dgm:pt>
    <dgm:pt modelId="{14740030-8183-4CF4-83B0-06D131F72AB5}" type="sibTrans" cxnId="{E34114E1-456D-4DB5-8141-3F73151B0BD6}">
      <dgm:prSet/>
      <dgm:spPr/>
      <dgm:t>
        <a:bodyPr/>
        <a:lstStyle/>
        <a:p>
          <a:endParaRPr lang="ru-RU" sz="1600">
            <a:latin typeface="Arial" panose="020B0604020202020204" pitchFamily="34" charset="0"/>
            <a:cs typeface="Arial" panose="020B0604020202020204" pitchFamily="34" charset="0"/>
          </a:endParaRPr>
        </a:p>
      </dgm:t>
    </dgm:pt>
    <dgm:pt modelId="{9B23C4E9-A6D3-4C2D-9B30-BC4FC5D4E43E}">
      <dgm:prSet phldrT="[Текст]" custT="1"/>
      <dgm:spPr/>
      <dgm:t>
        <a:bodyPr/>
        <a:lstStyle/>
        <a:p>
          <a:r>
            <a:rPr lang="ru-RU" sz="2400" b="0" dirty="0">
              <a:latin typeface="Arial" panose="020B0604020202020204" pitchFamily="34" charset="0"/>
              <a:cs typeface="Arial" panose="020B0604020202020204" pitchFamily="34" charset="0"/>
            </a:rPr>
            <a:t>2019</a:t>
          </a:r>
        </a:p>
      </dgm:t>
    </dgm:pt>
    <dgm:pt modelId="{8D0C4EC6-33D9-47A4-AC09-B82E2D2863D3}" type="parTrans" cxnId="{F7C9D545-3BCB-4F1A-934C-44BE1B6D8F6C}">
      <dgm:prSet/>
      <dgm:spPr/>
      <dgm:t>
        <a:bodyPr/>
        <a:lstStyle/>
        <a:p>
          <a:endParaRPr lang="ru-RU" sz="1600">
            <a:latin typeface="Arial" panose="020B0604020202020204" pitchFamily="34" charset="0"/>
            <a:cs typeface="Arial" panose="020B0604020202020204" pitchFamily="34" charset="0"/>
          </a:endParaRPr>
        </a:p>
      </dgm:t>
    </dgm:pt>
    <dgm:pt modelId="{C642D993-F186-43FC-A2A0-C4DC19C3613D}" type="sibTrans" cxnId="{F7C9D545-3BCB-4F1A-934C-44BE1B6D8F6C}">
      <dgm:prSet/>
      <dgm:spPr/>
      <dgm:t>
        <a:bodyPr/>
        <a:lstStyle/>
        <a:p>
          <a:endParaRPr lang="ru-RU" sz="1600">
            <a:latin typeface="Arial" panose="020B0604020202020204" pitchFamily="34" charset="0"/>
            <a:cs typeface="Arial" panose="020B0604020202020204" pitchFamily="34" charset="0"/>
          </a:endParaRPr>
        </a:p>
      </dgm:t>
    </dgm:pt>
    <dgm:pt modelId="{464CC530-E9BB-49BF-BCE3-5F6A799B7D71}">
      <dgm:prSet phldrT="[Текст]" custT="1"/>
      <dgm:spPr/>
      <dgm:t>
        <a:bodyPr/>
        <a:lstStyle/>
        <a:p>
          <a:r>
            <a:rPr lang="ru-RU" sz="2400" b="0" dirty="0">
              <a:latin typeface="Arial" panose="020B0604020202020204" pitchFamily="34" charset="0"/>
              <a:cs typeface="Arial" panose="020B0604020202020204" pitchFamily="34" charset="0"/>
            </a:rPr>
            <a:t>2019</a:t>
          </a:r>
        </a:p>
      </dgm:t>
    </dgm:pt>
    <dgm:pt modelId="{F599F90D-8E72-4BA4-B768-50DB7C4B225E}" type="parTrans" cxnId="{BF84A957-47ED-4C50-A0A7-961A38C18E8A}">
      <dgm:prSet/>
      <dgm:spPr/>
      <dgm:t>
        <a:bodyPr/>
        <a:lstStyle/>
        <a:p>
          <a:endParaRPr lang="ru-RU" sz="1600">
            <a:latin typeface="Arial" panose="020B0604020202020204" pitchFamily="34" charset="0"/>
            <a:cs typeface="Arial" panose="020B0604020202020204" pitchFamily="34" charset="0"/>
          </a:endParaRPr>
        </a:p>
      </dgm:t>
    </dgm:pt>
    <dgm:pt modelId="{A782A06C-0B80-4D98-8E2F-92052251C764}" type="sibTrans" cxnId="{BF84A957-47ED-4C50-A0A7-961A38C18E8A}">
      <dgm:prSet/>
      <dgm:spPr/>
      <dgm:t>
        <a:bodyPr/>
        <a:lstStyle/>
        <a:p>
          <a:endParaRPr lang="ru-RU" sz="1600">
            <a:latin typeface="Arial" panose="020B0604020202020204" pitchFamily="34" charset="0"/>
            <a:cs typeface="Arial" panose="020B0604020202020204" pitchFamily="34" charset="0"/>
          </a:endParaRPr>
        </a:p>
      </dgm:t>
    </dgm:pt>
    <dgm:pt modelId="{C044F95E-078E-4E82-B374-50A88CA5AD1F}">
      <dgm:prSet phldrT="[Текст]" custT="1"/>
      <dgm:spPr/>
      <dgm:t>
        <a:bodyPr/>
        <a:lstStyle/>
        <a:p>
          <a:r>
            <a:rPr lang="en-GB" sz="1600" dirty="0">
              <a:latin typeface="Arial" panose="020B0604020202020204" pitchFamily="34" charset="0"/>
              <a:cs typeface="Arial" panose="020B0604020202020204" pitchFamily="34" charset="0"/>
            </a:rPr>
            <a:t>Environmental protection expenditure account</a:t>
          </a:r>
          <a:endParaRPr lang="ru-RU" sz="1600" dirty="0">
            <a:latin typeface="Arial" panose="020B0604020202020204" pitchFamily="34" charset="0"/>
            <a:cs typeface="Arial" panose="020B0604020202020204" pitchFamily="34" charset="0"/>
          </a:endParaRPr>
        </a:p>
      </dgm:t>
    </dgm:pt>
    <dgm:pt modelId="{887549A7-5AA1-4EA1-A238-309B0FAD724E}" type="parTrans" cxnId="{7F8DEEF6-3A71-4213-BA06-D0CB6DC6A86B}">
      <dgm:prSet/>
      <dgm:spPr/>
      <dgm:t>
        <a:bodyPr/>
        <a:lstStyle/>
        <a:p>
          <a:endParaRPr lang="ru-RU" sz="1600">
            <a:latin typeface="Arial" panose="020B0604020202020204" pitchFamily="34" charset="0"/>
            <a:cs typeface="Arial" panose="020B0604020202020204" pitchFamily="34" charset="0"/>
          </a:endParaRPr>
        </a:p>
      </dgm:t>
    </dgm:pt>
    <dgm:pt modelId="{D28F93FF-7E1B-403E-9117-8E1E37F329C1}" type="sibTrans" cxnId="{7F8DEEF6-3A71-4213-BA06-D0CB6DC6A86B}">
      <dgm:prSet/>
      <dgm:spPr/>
      <dgm:t>
        <a:bodyPr/>
        <a:lstStyle/>
        <a:p>
          <a:endParaRPr lang="ru-RU" sz="1600">
            <a:latin typeface="Arial" panose="020B0604020202020204" pitchFamily="34" charset="0"/>
            <a:cs typeface="Arial" panose="020B0604020202020204" pitchFamily="34" charset="0"/>
          </a:endParaRPr>
        </a:p>
      </dgm:t>
    </dgm:pt>
    <dgm:pt modelId="{FE4BC461-3BCC-498A-B30E-F2B9BE2F9A44}">
      <dgm:prSet phldrT="[Текст]" custT="1"/>
      <dgm:spPr/>
      <dgm:t>
        <a:bodyPr/>
        <a:lstStyle/>
        <a:p>
          <a:r>
            <a:rPr lang="ru-RU" sz="2400" b="0" dirty="0">
              <a:latin typeface="Arial" panose="020B0604020202020204" pitchFamily="34" charset="0"/>
              <a:cs typeface="Arial" panose="020B0604020202020204" pitchFamily="34" charset="0"/>
            </a:rPr>
            <a:t>2018</a:t>
          </a:r>
        </a:p>
      </dgm:t>
    </dgm:pt>
    <dgm:pt modelId="{AFD53CD3-21EB-4A21-8B3D-391F2608AFF0}" type="parTrans" cxnId="{B9F06D03-FF81-4872-808B-9EB35CE5B7E9}">
      <dgm:prSet/>
      <dgm:spPr/>
      <dgm:t>
        <a:bodyPr/>
        <a:lstStyle/>
        <a:p>
          <a:endParaRPr lang="ru-RU" sz="1600">
            <a:latin typeface="Arial" panose="020B0604020202020204" pitchFamily="34" charset="0"/>
            <a:cs typeface="Arial" panose="020B0604020202020204" pitchFamily="34" charset="0"/>
          </a:endParaRPr>
        </a:p>
      </dgm:t>
    </dgm:pt>
    <dgm:pt modelId="{6566D10F-DE76-40A5-886C-E752FB68ED80}" type="sibTrans" cxnId="{B9F06D03-FF81-4872-808B-9EB35CE5B7E9}">
      <dgm:prSet/>
      <dgm:spPr/>
      <dgm:t>
        <a:bodyPr/>
        <a:lstStyle/>
        <a:p>
          <a:endParaRPr lang="ru-RU" sz="1600">
            <a:latin typeface="Arial" panose="020B0604020202020204" pitchFamily="34" charset="0"/>
            <a:cs typeface="Arial" panose="020B0604020202020204" pitchFamily="34" charset="0"/>
          </a:endParaRPr>
        </a:p>
      </dgm:t>
    </dgm:pt>
    <dgm:pt modelId="{FC7B8E0D-6F69-4283-B586-2937714F24AB}">
      <dgm:prSet phldrT="[Текст]" custT="1"/>
      <dgm:spPr/>
      <dgm:t>
        <a:bodyPr/>
        <a:lstStyle/>
        <a:p>
          <a:r>
            <a:rPr lang="ru-RU" sz="2400" b="0" dirty="0">
              <a:latin typeface="Arial" panose="020B0604020202020204" pitchFamily="34" charset="0"/>
              <a:cs typeface="Arial" panose="020B0604020202020204" pitchFamily="34" charset="0"/>
            </a:rPr>
            <a:t>2020</a:t>
          </a:r>
        </a:p>
      </dgm:t>
    </dgm:pt>
    <dgm:pt modelId="{8F8CA7A6-AD67-4BE9-BDE0-9C8CBB6EAAD7}" type="parTrans" cxnId="{B1A0BE05-9A7B-4299-BF25-D14444396A44}">
      <dgm:prSet/>
      <dgm:spPr/>
      <dgm:t>
        <a:bodyPr/>
        <a:lstStyle/>
        <a:p>
          <a:endParaRPr lang="ru-RU" sz="1600">
            <a:latin typeface="Arial" panose="020B0604020202020204" pitchFamily="34" charset="0"/>
            <a:cs typeface="Arial" panose="020B0604020202020204" pitchFamily="34" charset="0"/>
          </a:endParaRPr>
        </a:p>
      </dgm:t>
    </dgm:pt>
    <dgm:pt modelId="{1D564F8E-99FA-4502-A9DE-019BF1946F46}" type="sibTrans" cxnId="{B1A0BE05-9A7B-4299-BF25-D14444396A44}">
      <dgm:prSet/>
      <dgm:spPr/>
      <dgm:t>
        <a:bodyPr/>
        <a:lstStyle/>
        <a:p>
          <a:endParaRPr lang="ru-RU" sz="1600">
            <a:latin typeface="Arial" panose="020B0604020202020204" pitchFamily="34" charset="0"/>
            <a:cs typeface="Arial" panose="020B0604020202020204" pitchFamily="34" charset="0"/>
          </a:endParaRPr>
        </a:p>
      </dgm:t>
    </dgm:pt>
    <dgm:pt modelId="{68043BCC-EB4C-4731-A143-B25BA94F5269}">
      <dgm:prSet custT="1"/>
      <dgm:spPr/>
      <dgm:t>
        <a:bodyPr/>
        <a:lstStyle/>
        <a:p>
          <a:r>
            <a:rPr lang="ru-RU" sz="2400" b="0" dirty="0">
              <a:latin typeface="Arial" panose="020B0604020202020204" pitchFamily="34" charset="0"/>
              <a:cs typeface="Arial" panose="020B0604020202020204" pitchFamily="34" charset="0"/>
            </a:rPr>
            <a:t>2020</a:t>
          </a:r>
        </a:p>
      </dgm:t>
    </dgm:pt>
    <dgm:pt modelId="{D0F08EEE-3081-47BA-BA43-470F343E19A7}" type="parTrans" cxnId="{34284AFB-519C-4D0F-B982-5639FB13A5C0}">
      <dgm:prSet/>
      <dgm:spPr/>
      <dgm:t>
        <a:bodyPr/>
        <a:lstStyle/>
        <a:p>
          <a:endParaRPr lang="ru-RU" sz="1600">
            <a:latin typeface="Arial" panose="020B0604020202020204" pitchFamily="34" charset="0"/>
            <a:cs typeface="Arial" panose="020B0604020202020204" pitchFamily="34" charset="0"/>
          </a:endParaRPr>
        </a:p>
      </dgm:t>
    </dgm:pt>
    <dgm:pt modelId="{264221F4-9839-46B9-A5B0-7DD08D95CDA0}" type="sibTrans" cxnId="{34284AFB-519C-4D0F-B982-5639FB13A5C0}">
      <dgm:prSet/>
      <dgm:spPr/>
      <dgm:t>
        <a:bodyPr/>
        <a:lstStyle/>
        <a:p>
          <a:endParaRPr lang="ru-RU" sz="1600">
            <a:latin typeface="Arial" panose="020B0604020202020204" pitchFamily="34" charset="0"/>
            <a:cs typeface="Arial" panose="020B0604020202020204" pitchFamily="34" charset="0"/>
          </a:endParaRPr>
        </a:p>
      </dgm:t>
    </dgm:pt>
    <dgm:pt modelId="{2B109211-2A83-40DE-8814-E9A15DC01D81}">
      <dgm:prSet custT="1"/>
      <dgm:spPr/>
      <dgm:t>
        <a:bodyPr/>
        <a:lstStyle/>
        <a:p>
          <a:r>
            <a:rPr lang="en-GB" sz="1600" dirty="0">
              <a:latin typeface="Arial" panose="020B0604020202020204" pitchFamily="34" charset="0"/>
              <a:cs typeface="Arial" panose="020B0604020202020204" pitchFamily="34" charset="0"/>
            </a:rPr>
            <a:t>Environmentally related tax revenue account</a:t>
          </a:r>
          <a:endParaRPr lang="ru-RU" sz="1600" dirty="0">
            <a:latin typeface="Arial" panose="020B0604020202020204" pitchFamily="34" charset="0"/>
            <a:cs typeface="Arial" panose="020B0604020202020204" pitchFamily="34" charset="0"/>
          </a:endParaRPr>
        </a:p>
      </dgm:t>
    </dgm:pt>
    <dgm:pt modelId="{5EE811FF-0671-429B-967B-EFA368E79F91}" type="parTrans" cxnId="{CDA4EE87-85C2-49EF-BE5F-40AB376B586E}">
      <dgm:prSet/>
      <dgm:spPr/>
      <dgm:t>
        <a:bodyPr/>
        <a:lstStyle/>
        <a:p>
          <a:endParaRPr lang="ru-RU" sz="1600">
            <a:latin typeface="Arial" panose="020B0604020202020204" pitchFamily="34" charset="0"/>
            <a:cs typeface="Arial" panose="020B0604020202020204" pitchFamily="34" charset="0"/>
          </a:endParaRPr>
        </a:p>
      </dgm:t>
    </dgm:pt>
    <dgm:pt modelId="{14EF2FA5-3D42-4FB7-A586-7BCE1B15BA19}" type="sibTrans" cxnId="{CDA4EE87-85C2-49EF-BE5F-40AB376B586E}">
      <dgm:prSet/>
      <dgm:spPr/>
      <dgm:t>
        <a:bodyPr/>
        <a:lstStyle/>
        <a:p>
          <a:endParaRPr lang="ru-RU" sz="1600">
            <a:latin typeface="Arial" panose="020B0604020202020204" pitchFamily="34" charset="0"/>
            <a:cs typeface="Arial" panose="020B0604020202020204" pitchFamily="34" charset="0"/>
          </a:endParaRPr>
        </a:p>
      </dgm:t>
    </dgm:pt>
    <dgm:pt modelId="{1D68F103-01A1-4ED3-8300-9393EABB4BC0}">
      <dgm:prSet custT="1"/>
      <dgm:spPr/>
      <dgm:t>
        <a:bodyPr/>
        <a:lstStyle/>
        <a:p>
          <a:r>
            <a:rPr lang="ru-RU" sz="2400" b="0" dirty="0">
              <a:latin typeface="Arial" panose="020B0604020202020204" pitchFamily="34" charset="0"/>
              <a:cs typeface="Arial" panose="020B0604020202020204" pitchFamily="34" charset="0"/>
            </a:rPr>
            <a:t>2018</a:t>
          </a:r>
        </a:p>
      </dgm:t>
    </dgm:pt>
    <dgm:pt modelId="{D21626C5-1EB1-4245-AC63-CD9DD00590AA}" type="parTrans" cxnId="{436255D2-D1ED-452B-A7AE-E51B098C98B3}">
      <dgm:prSet/>
      <dgm:spPr/>
      <dgm:t>
        <a:bodyPr/>
        <a:lstStyle/>
        <a:p>
          <a:endParaRPr lang="ru-RU" sz="1600">
            <a:latin typeface="Arial" panose="020B0604020202020204" pitchFamily="34" charset="0"/>
            <a:cs typeface="Arial" panose="020B0604020202020204" pitchFamily="34" charset="0"/>
          </a:endParaRPr>
        </a:p>
      </dgm:t>
    </dgm:pt>
    <dgm:pt modelId="{C8C0D9BE-D9CF-46F5-BD46-EC3F0E0EB027}" type="sibTrans" cxnId="{436255D2-D1ED-452B-A7AE-E51B098C98B3}">
      <dgm:prSet/>
      <dgm:spPr/>
      <dgm:t>
        <a:bodyPr/>
        <a:lstStyle/>
        <a:p>
          <a:endParaRPr lang="ru-RU" sz="1600">
            <a:latin typeface="Arial" panose="020B0604020202020204" pitchFamily="34" charset="0"/>
            <a:cs typeface="Arial" panose="020B0604020202020204" pitchFamily="34" charset="0"/>
          </a:endParaRPr>
        </a:p>
      </dgm:t>
    </dgm:pt>
    <dgm:pt modelId="{3428CA26-8489-44FC-9383-7E7FF20684DA}">
      <dgm:prSet custT="1"/>
      <dgm:spPr/>
      <dgm:t>
        <a:bodyPr/>
        <a:lstStyle/>
        <a:p>
          <a:r>
            <a:rPr lang="ru-RU" sz="2400" b="0" dirty="0">
              <a:latin typeface="Arial" panose="020B0604020202020204" pitchFamily="34" charset="0"/>
              <a:cs typeface="Arial" panose="020B0604020202020204" pitchFamily="34" charset="0"/>
            </a:rPr>
            <a:t>2019</a:t>
          </a:r>
        </a:p>
      </dgm:t>
    </dgm:pt>
    <dgm:pt modelId="{22DD24FD-9E54-4205-8BD2-55C3BBD2C599}" type="parTrans" cxnId="{4636979D-0193-4C8B-BD5D-189155D7FEC3}">
      <dgm:prSet/>
      <dgm:spPr/>
      <dgm:t>
        <a:bodyPr/>
        <a:lstStyle/>
        <a:p>
          <a:endParaRPr lang="ru-RU" sz="1600">
            <a:latin typeface="Arial" panose="020B0604020202020204" pitchFamily="34" charset="0"/>
            <a:cs typeface="Arial" panose="020B0604020202020204" pitchFamily="34" charset="0"/>
          </a:endParaRPr>
        </a:p>
      </dgm:t>
    </dgm:pt>
    <dgm:pt modelId="{3483FB9E-E0EB-4D4D-8D8C-60C122CB265A}" type="sibTrans" cxnId="{4636979D-0193-4C8B-BD5D-189155D7FEC3}">
      <dgm:prSet/>
      <dgm:spPr/>
      <dgm:t>
        <a:bodyPr/>
        <a:lstStyle/>
        <a:p>
          <a:endParaRPr lang="ru-RU" sz="1600">
            <a:latin typeface="Arial" panose="020B0604020202020204" pitchFamily="34" charset="0"/>
            <a:cs typeface="Arial" panose="020B0604020202020204" pitchFamily="34" charset="0"/>
          </a:endParaRPr>
        </a:p>
      </dgm:t>
    </dgm:pt>
    <dgm:pt modelId="{A2DB69B5-200B-4B99-820B-E41A6D3D13BD}">
      <dgm:prSet custT="1"/>
      <dgm:spPr/>
      <dgm:t>
        <a:bodyPr/>
        <a:lstStyle/>
        <a:p>
          <a:r>
            <a:rPr lang="ru-RU" sz="2400" b="0" dirty="0">
              <a:latin typeface="Arial" panose="020B0604020202020204" pitchFamily="34" charset="0"/>
              <a:cs typeface="Arial" panose="020B0604020202020204" pitchFamily="34" charset="0"/>
            </a:rPr>
            <a:t>2020</a:t>
          </a:r>
        </a:p>
      </dgm:t>
    </dgm:pt>
    <dgm:pt modelId="{654B2926-A1FA-455D-94BB-4D3AE4888E44}" type="parTrans" cxnId="{C9CB63E2-1BC5-4104-A6D6-1DB0E9F51143}">
      <dgm:prSet/>
      <dgm:spPr/>
      <dgm:t>
        <a:bodyPr/>
        <a:lstStyle/>
        <a:p>
          <a:endParaRPr lang="ru-RU" sz="1600">
            <a:latin typeface="Arial" panose="020B0604020202020204" pitchFamily="34" charset="0"/>
            <a:cs typeface="Arial" panose="020B0604020202020204" pitchFamily="34" charset="0"/>
          </a:endParaRPr>
        </a:p>
      </dgm:t>
    </dgm:pt>
    <dgm:pt modelId="{3B88ADCC-B08D-43FD-8FDC-40A98199B613}" type="sibTrans" cxnId="{C9CB63E2-1BC5-4104-A6D6-1DB0E9F51143}">
      <dgm:prSet/>
      <dgm:spPr/>
      <dgm:t>
        <a:bodyPr/>
        <a:lstStyle/>
        <a:p>
          <a:endParaRPr lang="ru-RU" sz="1600">
            <a:latin typeface="Arial" panose="020B0604020202020204" pitchFamily="34" charset="0"/>
            <a:cs typeface="Arial" panose="020B0604020202020204" pitchFamily="34" charset="0"/>
          </a:endParaRPr>
        </a:p>
      </dgm:t>
    </dgm:pt>
    <dgm:pt modelId="{1C7CC1C5-4A76-419D-ADB5-26C829D23DE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Environmental subsidies and similar transfers account</a:t>
          </a:r>
          <a:endParaRPr lang="ru-RU" sz="1600" dirty="0">
            <a:latin typeface="Arial" panose="020B0604020202020204" pitchFamily="34" charset="0"/>
            <a:cs typeface="Arial" panose="020B0604020202020204" pitchFamily="34" charset="0"/>
          </a:endParaRPr>
        </a:p>
      </dgm:t>
    </dgm:pt>
    <dgm:pt modelId="{11C069AD-6D52-4106-9A35-54502935975D}" type="parTrans" cxnId="{76998660-8FA3-47CD-AAAB-6F7A1E7F04AD}">
      <dgm:prSet/>
      <dgm:spPr/>
      <dgm:t>
        <a:bodyPr/>
        <a:lstStyle/>
        <a:p>
          <a:endParaRPr lang="ru-RU" sz="1600">
            <a:latin typeface="Arial" panose="020B0604020202020204" pitchFamily="34" charset="0"/>
            <a:cs typeface="Arial" panose="020B0604020202020204" pitchFamily="34" charset="0"/>
          </a:endParaRPr>
        </a:p>
      </dgm:t>
    </dgm:pt>
    <dgm:pt modelId="{85874529-C842-4616-B3EF-D04FDCE1E111}" type="sibTrans" cxnId="{76998660-8FA3-47CD-AAAB-6F7A1E7F04AD}">
      <dgm:prSet/>
      <dgm:spPr/>
      <dgm:t>
        <a:bodyPr/>
        <a:lstStyle/>
        <a:p>
          <a:endParaRPr lang="ru-RU" sz="1600">
            <a:latin typeface="Arial" panose="020B0604020202020204" pitchFamily="34" charset="0"/>
            <a:cs typeface="Arial" panose="020B0604020202020204" pitchFamily="34" charset="0"/>
          </a:endParaRPr>
        </a:p>
      </dgm:t>
    </dgm:pt>
    <dgm:pt modelId="{94CB2A0C-CE76-4287-B521-CA785F662DE8}">
      <dgm:prSet custT="1"/>
      <dgm:spPr/>
      <dgm:t>
        <a:bodyPr/>
        <a:lstStyle/>
        <a:p>
          <a:r>
            <a:rPr lang="ru-RU" sz="2400" b="0" dirty="0">
              <a:latin typeface="Arial" panose="020B0604020202020204" pitchFamily="34" charset="0"/>
              <a:cs typeface="Arial" panose="020B0604020202020204" pitchFamily="34" charset="0"/>
            </a:rPr>
            <a:t>2019</a:t>
          </a:r>
        </a:p>
      </dgm:t>
    </dgm:pt>
    <dgm:pt modelId="{713E5380-505A-4BF4-B276-572144636055}" type="parTrans" cxnId="{9A65F8B1-BE1F-435B-9D9B-F8C8B9CBA5EB}">
      <dgm:prSet/>
      <dgm:spPr/>
      <dgm:t>
        <a:bodyPr/>
        <a:lstStyle/>
        <a:p>
          <a:endParaRPr lang="ru-RU" sz="1600">
            <a:latin typeface="Arial" panose="020B0604020202020204" pitchFamily="34" charset="0"/>
            <a:cs typeface="Arial" panose="020B0604020202020204" pitchFamily="34" charset="0"/>
          </a:endParaRPr>
        </a:p>
      </dgm:t>
    </dgm:pt>
    <dgm:pt modelId="{597AA659-8B36-4DEE-ACB7-29ED5F1125FF}" type="sibTrans" cxnId="{9A65F8B1-BE1F-435B-9D9B-F8C8B9CBA5EB}">
      <dgm:prSet/>
      <dgm:spPr/>
      <dgm:t>
        <a:bodyPr/>
        <a:lstStyle/>
        <a:p>
          <a:endParaRPr lang="ru-RU" sz="1600">
            <a:latin typeface="Arial" panose="020B0604020202020204" pitchFamily="34" charset="0"/>
            <a:cs typeface="Arial" panose="020B0604020202020204" pitchFamily="34" charset="0"/>
          </a:endParaRPr>
        </a:p>
      </dgm:t>
    </dgm:pt>
    <dgm:pt modelId="{38A2C8B7-A201-498D-B00B-721BDA3A1CDE}">
      <dgm:prSet custT="1"/>
      <dgm:spPr/>
      <dgm:t>
        <a:bodyPr/>
        <a:lstStyle/>
        <a:p>
          <a:r>
            <a:rPr lang="en-US" sz="1600" dirty="0">
              <a:latin typeface="Arial" panose="020B0604020202020204" pitchFamily="34" charset="0"/>
              <a:cs typeface="Arial" panose="020B0604020202020204" pitchFamily="34" charset="0"/>
            </a:rPr>
            <a:t>Asset accounts for timber resources</a:t>
          </a:r>
          <a:endParaRPr lang="ru-RU" sz="1600" dirty="0">
            <a:latin typeface="Arial" panose="020B0604020202020204" pitchFamily="34" charset="0"/>
            <a:cs typeface="Arial" panose="020B0604020202020204" pitchFamily="34" charset="0"/>
          </a:endParaRPr>
        </a:p>
      </dgm:t>
    </dgm:pt>
    <dgm:pt modelId="{026EDEE0-CD47-490A-9373-035794584C22}" type="parTrans" cxnId="{C040AF5F-3980-48C5-9DF3-E196A6A000C1}">
      <dgm:prSet/>
      <dgm:spPr/>
      <dgm:t>
        <a:bodyPr/>
        <a:lstStyle/>
        <a:p>
          <a:endParaRPr lang="ru-RU" sz="1600">
            <a:latin typeface="Arial" panose="020B0604020202020204" pitchFamily="34" charset="0"/>
            <a:cs typeface="Arial" panose="020B0604020202020204" pitchFamily="34" charset="0"/>
          </a:endParaRPr>
        </a:p>
      </dgm:t>
    </dgm:pt>
    <dgm:pt modelId="{FF61281E-711D-4856-975E-A0C0BEFBD0B0}" type="sibTrans" cxnId="{C040AF5F-3980-48C5-9DF3-E196A6A000C1}">
      <dgm:prSet/>
      <dgm:spPr/>
      <dgm:t>
        <a:bodyPr/>
        <a:lstStyle/>
        <a:p>
          <a:endParaRPr lang="ru-RU" sz="1600">
            <a:latin typeface="Arial" panose="020B0604020202020204" pitchFamily="34" charset="0"/>
            <a:cs typeface="Arial" panose="020B0604020202020204" pitchFamily="34" charset="0"/>
          </a:endParaRPr>
        </a:p>
      </dgm:t>
    </dgm:pt>
    <dgm:pt modelId="{11945672-570A-4FFB-B289-E11A0E9E6628}">
      <dgm:prSet custT="1"/>
      <dgm:spPr/>
      <dgm:t>
        <a:bodyPr/>
        <a:lstStyle/>
        <a:p>
          <a:r>
            <a:rPr lang="ru-RU" sz="2400" b="0" dirty="0">
              <a:latin typeface="Arial" panose="020B0604020202020204" pitchFamily="34" charset="0"/>
              <a:cs typeface="Arial" panose="020B0604020202020204" pitchFamily="34" charset="0"/>
            </a:rPr>
            <a:t>2019</a:t>
          </a:r>
        </a:p>
      </dgm:t>
    </dgm:pt>
    <dgm:pt modelId="{2343E0AA-7CB7-4E6C-98C0-CEC3F5D37FA9}" type="parTrans" cxnId="{5EF9D865-F74E-4FDE-B704-3AEA11295B4D}">
      <dgm:prSet/>
      <dgm:spPr/>
      <dgm:t>
        <a:bodyPr/>
        <a:lstStyle/>
        <a:p>
          <a:endParaRPr lang="ru-RU" sz="1600">
            <a:latin typeface="Arial" panose="020B0604020202020204" pitchFamily="34" charset="0"/>
            <a:cs typeface="Arial" panose="020B0604020202020204" pitchFamily="34" charset="0"/>
          </a:endParaRPr>
        </a:p>
      </dgm:t>
    </dgm:pt>
    <dgm:pt modelId="{74D77E4A-56CF-4C89-8FD6-2CA5F6259024}" type="sibTrans" cxnId="{5EF9D865-F74E-4FDE-B704-3AEA11295B4D}">
      <dgm:prSet/>
      <dgm:spPr/>
      <dgm:t>
        <a:bodyPr/>
        <a:lstStyle/>
        <a:p>
          <a:endParaRPr lang="ru-RU" sz="1600">
            <a:latin typeface="Arial" panose="020B0604020202020204" pitchFamily="34" charset="0"/>
            <a:cs typeface="Arial" panose="020B0604020202020204" pitchFamily="34" charset="0"/>
          </a:endParaRPr>
        </a:p>
      </dgm:t>
    </dgm:pt>
    <dgm:pt modelId="{09A94530-D4D0-46A7-81E0-AA893C69BDCA}">
      <dgm:prSet custT="1"/>
      <dgm:spPr/>
      <dgm:t>
        <a:bodyPr/>
        <a:lstStyle/>
        <a:p>
          <a:r>
            <a:rPr lang="ru-RU" sz="2400" b="0" dirty="0">
              <a:latin typeface="Arial" panose="020B0604020202020204" pitchFamily="34" charset="0"/>
              <a:cs typeface="Arial" panose="020B0604020202020204" pitchFamily="34" charset="0"/>
            </a:rPr>
            <a:t>2020</a:t>
          </a:r>
        </a:p>
      </dgm:t>
    </dgm:pt>
    <dgm:pt modelId="{924D91BA-E23C-485E-B19C-E812498EC6DF}" type="parTrans" cxnId="{4AAB495E-3978-4730-ACA9-2FD431E5D5DA}">
      <dgm:prSet/>
      <dgm:spPr/>
      <dgm:t>
        <a:bodyPr/>
        <a:lstStyle/>
        <a:p>
          <a:endParaRPr lang="ru-RU" sz="1600">
            <a:latin typeface="Arial" panose="020B0604020202020204" pitchFamily="34" charset="0"/>
            <a:cs typeface="Arial" panose="020B0604020202020204" pitchFamily="34" charset="0"/>
          </a:endParaRPr>
        </a:p>
      </dgm:t>
    </dgm:pt>
    <dgm:pt modelId="{39B4301F-683A-4DAE-B107-BFFC65922554}" type="sibTrans" cxnId="{4AAB495E-3978-4730-ACA9-2FD431E5D5DA}">
      <dgm:prSet/>
      <dgm:spPr/>
      <dgm:t>
        <a:bodyPr/>
        <a:lstStyle/>
        <a:p>
          <a:endParaRPr lang="ru-RU" sz="1600">
            <a:latin typeface="Arial" panose="020B0604020202020204" pitchFamily="34" charset="0"/>
            <a:cs typeface="Arial" panose="020B0604020202020204" pitchFamily="34" charset="0"/>
          </a:endParaRPr>
        </a:p>
      </dgm:t>
    </dgm:pt>
    <dgm:pt modelId="{E8D8E2F1-468C-436A-BA6D-CB12FF7E72B9}" type="pres">
      <dgm:prSet presAssocID="{25023408-3C7F-4031-B280-0FA9A73C3BC5}" presName="Name0" presStyleCnt="0">
        <dgm:presLayoutVars>
          <dgm:chPref val="3"/>
          <dgm:dir/>
          <dgm:animLvl val="lvl"/>
          <dgm:resizeHandles/>
        </dgm:presLayoutVars>
      </dgm:prSet>
      <dgm:spPr/>
    </dgm:pt>
    <dgm:pt modelId="{3B96D105-B957-41B9-8159-556D387549F3}" type="pres">
      <dgm:prSet presAssocID="{A7453DF7-7346-4AF1-B886-DED2E957F7E5}" presName="horFlow" presStyleCnt="0"/>
      <dgm:spPr/>
    </dgm:pt>
    <dgm:pt modelId="{7AAAA177-C96A-4128-B741-7C115B430668}" type="pres">
      <dgm:prSet presAssocID="{A7453DF7-7346-4AF1-B886-DED2E957F7E5}" presName="bigChev" presStyleLbl="node1" presStyleIdx="0" presStyleCnt="6" custScaleX="346575"/>
      <dgm:spPr/>
    </dgm:pt>
    <dgm:pt modelId="{FCC69B8F-27BD-4940-9D9E-666815B4714E}" type="pres">
      <dgm:prSet presAssocID="{12743B60-7990-459D-91BF-7802BFD877D0}" presName="parTrans" presStyleCnt="0"/>
      <dgm:spPr/>
    </dgm:pt>
    <dgm:pt modelId="{B2D50D02-FAA9-4CBB-8755-53CBEB313A47}" type="pres">
      <dgm:prSet presAssocID="{73BB80FE-0C9E-4BFB-8B52-258D80D2C16A}" presName="node" presStyleLbl="alignAccFollowNode1" presStyleIdx="0" presStyleCnt="13" custScaleX="161013">
        <dgm:presLayoutVars>
          <dgm:bulletEnabled val="1"/>
        </dgm:presLayoutVars>
      </dgm:prSet>
      <dgm:spPr/>
    </dgm:pt>
    <dgm:pt modelId="{3BDC20E8-6665-4B5F-96BF-4F6F84775310}" type="pres">
      <dgm:prSet presAssocID="{02C6BA77-AECD-4F42-83DB-7463DBAC186A}" presName="sibTrans" presStyleCnt="0"/>
      <dgm:spPr/>
    </dgm:pt>
    <dgm:pt modelId="{964A39E0-8D57-48BF-A98E-B6331F3B62CE}" type="pres">
      <dgm:prSet presAssocID="{4B5DDF24-D937-4D60-986F-48E1E84EF090}" presName="node" presStyleLbl="alignAccFollowNode1" presStyleIdx="1" presStyleCnt="13" custScaleX="161013">
        <dgm:presLayoutVars>
          <dgm:bulletEnabled val="1"/>
        </dgm:presLayoutVars>
      </dgm:prSet>
      <dgm:spPr/>
    </dgm:pt>
    <dgm:pt modelId="{A4BD6950-3054-42F3-91C1-B552E076A35A}" type="pres">
      <dgm:prSet presAssocID="{A7453DF7-7346-4AF1-B886-DED2E957F7E5}" presName="vSp" presStyleCnt="0"/>
      <dgm:spPr/>
    </dgm:pt>
    <dgm:pt modelId="{1BE74AD0-2169-4F07-A966-4B78398B408C}" type="pres">
      <dgm:prSet presAssocID="{AE2051C5-6A28-47BF-880A-EA03C9AF3009}" presName="horFlow" presStyleCnt="0"/>
      <dgm:spPr/>
    </dgm:pt>
    <dgm:pt modelId="{F0925AAE-4B17-4936-B0B2-4816AD5DF394}" type="pres">
      <dgm:prSet presAssocID="{AE2051C5-6A28-47BF-880A-EA03C9AF3009}" presName="bigChev" presStyleLbl="node1" presStyleIdx="1" presStyleCnt="6" custScaleX="346575"/>
      <dgm:spPr/>
    </dgm:pt>
    <dgm:pt modelId="{7BD50B65-0ED0-477F-880D-F0AA490550A3}" type="pres">
      <dgm:prSet presAssocID="{8D0C4EC6-33D9-47A4-AC09-B82E2D2863D3}" presName="parTrans" presStyleCnt="0"/>
      <dgm:spPr/>
    </dgm:pt>
    <dgm:pt modelId="{E9348DAF-098E-40D8-B817-30842BDCCD0E}" type="pres">
      <dgm:prSet presAssocID="{9B23C4E9-A6D3-4C2D-9B30-BC4FC5D4E43E}" presName="node" presStyleLbl="alignAccFollowNode1" presStyleIdx="2" presStyleCnt="13" custScaleX="161013">
        <dgm:presLayoutVars>
          <dgm:bulletEnabled val="1"/>
        </dgm:presLayoutVars>
      </dgm:prSet>
      <dgm:spPr/>
    </dgm:pt>
    <dgm:pt modelId="{781A5D6E-F00D-45FB-80E5-8BCC3ED678BE}" type="pres">
      <dgm:prSet presAssocID="{C642D993-F186-43FC-A2A0-C4DC19C3613D}" presName="sibTrans" presStyleCnt="0"/>
      <dgm:spPr/>
    </dgm:pt>
    <dgm:pt modelId="{611BB4AA-6712-4B64-BB11-44CA863B5BB8}" type="pres">
      <dgm:prSet presAssocID="{464CC530-E9BB-49BF-BCE3-5F6A799B7D71}" presName="node" presStyleLbl="alignAccFollowNode1" presStyleIdx="3" presStyleCnt="13" custScaleX="161013">
        <dgm:presLayoutVars>
          <dgm:bulletEnabled val="1"/>
        </dgm:presLayoutVars>
      </dgm:prSet>
      <dgm:spPr/>
    </dgm:pt>
    <dgm:pt modelId="{C208C828-AA5D-4BC2-AD8E-B2B9654D5327}" type="pres">
      <dgm:prSet presAssocID="{A782A06C-0B80-4D98-8E2F-92052251C764}" presName="sibTrans" presStyleCnt="0"/>
      <dgm:spPr/>
    </dgm:pt>
    <dgm:pt modelId="{3FC4F9F2-E9E1-4BC7-8B52-6ED9E28E6E76}" type="pres">
      <dgm:prSet presAssocID="{68043BCC-EB4C-4731-A143-B25BA94F5269}" presName="node" presStyleLbl="alignAccFollowNode1" presStyleIdx="4" presStyleCnt="13" custScaleX="161013">
        <dgm:presLayoutVars>
          <dgm:bulletEnabled val="1"/>
        </dgm:presLayoutVars>
      </dgm:prSet>
      <dgm:spPr/>
    </dgm:pt>
    <dgm:pt modelId="{9CCAB16F-0997-4C20-BF95-B6ABF586089E}" type="pres">
      <dgm:prSet presAssocID="{AE2051C5-6A28-47BF-880A-EA03C9AF3009}" presName="vSp" presStyleCnt="0"/>
      <dgm:spPr/>
    </dgm:pt>
    <dgm:pt modelId="{13DD53A7-84E1-4D50-BA0D-078FE561B90B}" type="pres">
      <dgm:prSet presAssocID="{C044F95E-078E-4E82-B374-50A88CA5AD1F}" presName="horFlow" presStyleCnt="0"/>
      <dgm:spPr/>
    </dgm:pt>
    <dgm:pt modelId="{025E1DD8-8F52-4DF3-A6AC-53438DBCAF80}" type="pres">
      <dgm:prSet presAssocID="{C044F95E-078E-4E82-B374-50A88CA5AD1F}" presName="bigChev" presStyleLbl="node1" presStyleIdx="2" presStyleCnt="6" custScaleX="346575"/>
      <dgm:spPr/>
    </dgm:pt>
    <dgm:pt modelId="{5978519D-AB66-4D1C-BB47-C4BD2E785CC8}" type="pres">
      <dgm:prSet presAssocID="{AFD53CD3-21EB-4A21-8B3D-391F2608AFF0}" presName="parTrans" presStyleCnt="0"/>
      <dgm:spPr/>
    </dgm:pt>
    <dgm:pt modelId="{FFC06B4C-A2C4-4192-8174-60701905097C}" type="pres">
      <dgm:prSet presAssocID="{FE4BC461-3BCC-498A-B30E-F2B9BE2F9A44}" presName="node" presStyleLbl="alignAccFollowNode1" presStyleIdx="5" presStyleCnt="13" custScaleX="161013">
        <dgm:presLayoutVars>
          <dgm:bulletEnabled val="1"/>
        </dgm:presLayoutVars>
      </dgm:prSet>
      <dgm:spPr/>
    </dgm:pt>
    <dgm:pt modelId="{615A531B-1609-46C4-A45A-9529D627FE46}" type="pres">
      <dgm:prSet presAssocID="{6566D10F-DE76-40A5-886C-E752FB68ED80}" presName="sibTrans" presStyleCnt="0"/>
      <dgm:spPr/>
    </dgm:pt>
    <dgm:pt modelId="{25EFCB6E-AF8E-4F39-AFF6-2A7432C223D8}" type="pres">
      <dgm:prSet presAssocID="{FC7B8E0D-6F69-4283-B586-2937714F24AB}" presName="node" presStyleLbl="alignAccFollowNode1" presStyleIdx="6" presStyleCnt="13" custScaleX="161013">
        <dgm:presLayoutVars>
          <dgm:bulletEnabled val="1"/>
        </dgm:presLayoutVars>
      </dgm:prSet>
      <dgm:spPr/>
    </dgm:pt>
    <dgm:pt modelId="{9669F5F4-16AE-4368-ADE5-144405FDA50F}" type="pres">
      <dgm:prSet presAssocID="{C044F95E-078E-4E82-B374-50A88CA5AD1F}" presName="vSp" presStyleCnt="0"/>
      <dgm:spPr/>
    </dgm:pt>
    <dgm:pt modelId="{C331194F-4314-4BE4-8546-16850B825A94}" type="pres">
      <dgm:prSet presAssocID="{2B109211-2A83-40DE-8814-E9A15DC01D81}" presName="horFlow" presStyleCnt="0"/>
      <dgm:spPr/>
    </dgm:pt>
    <dgm:pt modelId="{DC4DB982-2781-493A-B639-CFD4A4032191}" type="pres">
      <dgm:prSet presAssocID="{2B109211-2A83-40DE-8814-E9A15DC01D81}" presName="bigChev" presStyleLbl="node1" presStyleIdx="3" presStyleCnt="6" custScaleX="346575"/>
      <dgm:spPr/>
    </dgm:pt>
    <dgm:pt modelId="{F2E6EA33-071D-4AE3-AAE7-FDFF3E13A33F}" type="pres">
      <dgm:prSet presAssocID="{D21626C5-1EB1-4245-AC63-CD9DD00590AA}" presName="parTrans" presStyleCnt="0"/>
      <dgm:spPr/>
    </dgm:pt>
    <dgm:pt modelId="{D092CEDD-6253-47AB-88A5-9EF1DFC576E9}" type="pres">
      <dgm:prSet presAssocID="{1D68F103-01A1-4ED3-8300-9393EABB4BC0}" presName="node" presStyleLbl="alignAccFollowNode1" presStyleIdx="7" presStyleCnt="13" custScaleX="161013">
        <dgm:presLayoutVars>
          <dgm:bulletEnabled val="1"/>
        </dgm:presLayoutVars>
      </dgm:prSet>
      <dgm:spPr/>
    </dgm:pt>
    <dgm:pt modelId="{6195D580-722A-47F1-8750-68FD5FDFE0CC}" type="pres">
      <dgm:prSet presAssocID="{C8C0D9BE-D9CF-46F5-BD46-EC3F0E0EB027}" presName="sibTrans" presStyleCnt="0"/>
      <dgm:spPr/>
    </dgm:pt>
    <dgm:pt modelId="{1E7DB07B-796A-4689-93AE-84A97F7D4655}" type="pres">
      <dgm:prSet presAssocID="{3428CA26-8489-44FC-9383-7E7FF20684DA}" presName="node" presStyleLbl="alignAccFollowNode1" presStyleIdx="8" presStyleCnt="13" custScaleX="161013">
        <dgm:presLayoutVars>
          <dgm:bulletEnabled val="1"/>
        </dgm:presLayoutVars>
      </dgm:prSet>
      <dgm:spPr/>
    </dgm:pt>
    <dgm:pt modelId="{78BD61ED-8C5D-493C-81D9-BC1B18F5A309}" type="pres">
      <dgm:prSet presAssocID="{3483FB9E-E0EB-4D4D-8D8C-60C122CB265A}" presName="sibTrans" presStyleCnt="0"/>
      <dgm:spPr/>
    </dgm:pt>
    <dgm:pt modelId="{E2C2EB82-888B-4392-A1E1-319CE391EADD}" type="pres">
      <dgm:prSet presAssocID="{A2DB69B5-200B-4B99-820B-E41A6D3D13BD}" presName="node" presStyleLbl="alignAccFollowNode1" presStyleIdx="9" presStyleCnt="13" custScaleX="161013">
        <dgm:presLayoutVars>
          <dgm:bulletEnabled val="1"/>
        </dgm:presLayoutVars>
      </dgm:prSet>
      <dgm:spPr/>
    </dgm:pt>
    <dgm:pt modelId="{C8563008-75DE-40BD-B020-122E67453437}" type="pres">
      <dgm:prSet presAssocID="{2B109211-2A83-40DE-8814-E9A15DC01D81}" presName="vSp" presStyleCnt="0"/>
      <dgm:spPr/>
    </dgm:pt>
    <dgm:pt modelId="{76B94FB9-5B46-4573-8448-EE2021255F70}" type="pres">
      <dgm:prSet presAssocID="{1C7CC1C5-4A76-419D-ADB5-26C829D23DE9}" presName="horFlow" presStyleCnt="0"/>
      <dgm:spPr/>
    </dgm:pt>
    <dgm:pt modelId="{45B2A4F8-BF56-4927-8E63-2F0AE2074018}" type="pres">
      <dgm:prSet presAssocID="{1C7CC1C5-4A76-419D-ADB5-26C829D23DE9}" presName="bigChev" presStyleLbl="node1" presStyleIdx="4" presStyleCnt="6" custScaleX="346575"/>
      <dgm:spPr/>
    </dgm:pt>
    <dgm:pt modelId="{EB6EB3BC-EC33-44BE-8A6C-473BCB622AE3}" type="pres">
      <dgm:prSet presAssocID="{713E5380-505A-4BF4-B276-572144636055}" presName="parTrans" presStyleCnt="0"/>
      <dgm:spPr/>
    </dgm:pt>
    <dgm:pt modelId="{96A9FD37-323D-4195-9415-256FC85D4E38}" type="pres">
      <dgm:prSet presAssocID="{94CB2A0C-CE76-4287-B521-CA785F662DE8}" presName="node" presStyleLbl="alignAccFollowNode1" presStyleIdx="10" presStyleCnt="13" custScaleX="161013">
        <dgm:presLayoutVars>
          <dgm:bulletEnabled val="1"/>
        </dgm:presLayoutVars>
      </dgm:prSet>
      <dgm:spPr/>
    </dgm:pt>
    <dgm:pt modelId="{AD47C4BB-7AA5-4FE0-8878-C55F73019816}" type="pres">
      <dgm:prSet presAssocID="{1C7CC1C5-4A76-419D-ADB5-26C829D23DE9}" presName="vSp" presStyleCnt="0"/>
      <dgm:spPr/>
    </dgm:pt>
    <dgm:pt modelId="{8ABA17FD-1820-4207-9F24-F0592FA1EB48}" type="pres">
      <dgm:prSet presAssocID="{38A2C8B7-A201-498D-B00B-721BDA3A1CDE}" presName="horFlow" presStyleCnt="0"/>
      <dgm:spPr/>
    </dgm:pt>
    <dgm:pt modelId="{CA675C38-83C0-43C0-907A-1115DA6905D6}" type="pres">
      <dgm:prSet presAssocID="{38A2C8B7-A201-498D-B00B-721BDA3A1CDE}" presName="bigChev" presStyleLbl="node1" presStyleIdx="5" presStyleCnt="6" custScaleX="346575"/>
      <dgm:spPr/>
    </dgm:pt>
    <dgm:pt modelId="{66924FC1-C4CA-4ACD-B5C3-A30A87664BF5}" type="pres">
      <dgm:prSet presAssocID="{2343E0AA-7CB7-4E6C-98C0-CEC3F5D37FA9}" presName="parTrans" presStyleCnt="0"/>
      <dgm:spPr/>
    </dgm:pt>
    <dgm:pt modelId="{88A6AD63-221C-4B42-9962-07075421D3D8}" type="pres">
      <dgm:prSet presAssocID="{11945672-570A-4FFB-B289-E11A0E9E6628}" presName="node" presStyleLbl="alignAccFollowNode1" presStyleIdx="11" presStyleCnt="13" custScaleX="161013">
        <dgm:presLayoutVars>
          <dgm:bulletEnabled val="1"/>
        </dgm:presLayoutVars>
      </dgm:prSet>
      <dgm:spPr/>
    </dgm:pt>
    <dgm:pt modelId="{970409DD-0B7D-448F-B60F-D95D5A00DE0D}" type="pres">
      <dgm:prSet presAssocID="{74D77E4A-56CF-4C89-8FD6-2CA5F6259024}" presName="sibTrans" presStyleCnt="0"/>
      <dgm:spPr/>
    </dgm:pt>
    <dgm:pt modelId="{97310137-C783-4A67-8BC8-87148AA3EAA2}" type="pres">
      <dgm:prSet presAssocID="{09A94530-D4D0-46A7-81E0-AA893C69BDCA}" presName="node" presStyleLbl="alignAccFollowNode1" presStyleIdx="12" presStyleCnt="13" custScaleX="161013">
        <dgm:presLayoutVars>
          <dgm:bulletEnabled val="1"/>
        </dgm:presLayoutVars>
      </dgm:prSet>
      <dgm:spPr/>
    </dgm:pt>
  </dgm:ptLst>
  <dgm:cxnLst>
    <dgm:cxn modelId="{B9F06D03-FF81-4872-808B-9EB35CE5B7E9}" srcId="{C044F95E-078E-4E82-B374-50A88CA5AD1F}" destId="{FE4BC461-3BCC-498A-B30E-F2B9BE2F9A44}" srcOrd="0" destOrd="0" parTransId="{AFD53CD3-21EB-4A21-8B3D-391F2608AFF0}" sibTransId="{6566D10F-DE76-40A5-886C-E752FB68ED80}"/>
    <dgm:cxn modelId="{B1A0BE05-9A7B-4299-BF25-D14444396A44}" srcId="{C044F95E-078E-4E82-B374-50A88CA5AD1F}" destId="{FC7B8E0D-6F69-4283-B586-2937714F24AB}" srcOrd="1" destOrd="0" parTransId="{8F8CA7A6-AD67-4BE9-BDE0-9C8CBB6EAAD7}" sibTransId="{1D564F8E-99FA-4502-A9DE-019BF1946F46}"/>
    <dgm:cxn modelId="{053B230E-C27B-4518-88E4-9B6943071C2E}" type="presOf" srcId="{3428CA26-8489-44FC-9383-7E7FF20684DA}" destId="{1E7DB07B-796A-4689-93AE-84A97F7D4655}" srcOrd="0" destOrd="0" presId="urn:microsoft.com/office/officeart/2005/8/layout/lProcess3"/>
    <dgm:cxn modelId="{36019632-E8E9-4060-B213-E6CEAA899CCB}" type="presOf" srcId="{2B109211-2A83-40DE-8814-E9A15DC01D81}" destId="{DC4DB982-2781-493A-B639-CFD4A4032191}" srcOrd="0" destOrd="0" presId="urn:microsoft.com/office/officeart/2005/8/layout/lProcess3"/>
    <dgm:cxn modelId="{E14F4337-010D-4225-A53F-E93EE5E11AED}" type="presOf" srcId="{FE4BC461-3BCC-498A-B30E-F2B9BE2F9A44}" destId="{FFC06B4C-A2C4-4192-8174-60701905097C}" srcOrd="0" destOrd="0" presId="urn:microsoft.com/office/officeart/2005/8/layout/lProcess3"/>
    <dgm:cxn modelId="{1BBB5637-53F4-4233-9C24-9F56EB9AF0FB}" type="presOf" srcId="{C044F95E-078E-4E82-B374-50A88CA5AD1F}" destId="{025E1DD8-8F52-4DF3-A6AC-53438DBCAF80}" srcOrd="0" destOrd="0" presId="urn:microsoft.com/office/officeart/2005/8/layout/lProcess3"/>
    <dgm:cxn modelId="{8B2C2839-DD63-442C-A5BE-3B31904D669A}" type="presOf" srcId="{AE2051C5-6A28-47BF-880A-EA03C9AF3009}" destId="{F0925AAE-4B17-4936-B0B2-4816AD5DF394}" srcOrd="0" destOrd="0" presId="urn:microsoft.com/office/officeart/2005/8/layout/lProcess3"/>
    <dgm:cxn modelId="{4AAB495E-3978-4730-ACA9-2FD431E5D5DA}" srcId="{38A2C8B7-A201-498D-B00B-721BDA3A1CDE}" destId="{09A94530-D4D0-46A7-81E0-AA893C69BDCA}" srcOrd="1" destOrd="0" parTransId="{924D91BA-E23C-485E-B19C-E812498EC6DF}" sibTransId="{39B4301F-683A-4DAE-B107-BFFC65922554}"/>
    <dgm:cxn modelId="{C040AF5F-3980-48C5-9DF3-E196A6A000C1}" srcId="{25023408-3C7F-4031-B280-0FA9A73C3BC5}" destId="{38A2C8B7-A201-498D-B00B-721BDA3A1CDE}" srcOrd="5" destOrd="0" parTransId="{026EDEE0-CD47-490A-9373-035794584C22}" sibTransId="{FF61281E-711D-4856-975E-A0C0BEFBD0B0}"/>
    <dgm:cxn modelId="{76998660-8FA3-47CD-AAAB-6F7A1E7F04AD}" srcId="{25023408-3C7F-4031-B280-0FA9A73C3BC5}" destId="{1C7CC1C5-4A76-419D-ADB5-26C829D23DE9}" srcOrd="4" destOrd="0" parTransId="{11C069AD-6D52-4106-9A35-54502935975D}" sibTransId="{85874529-C842-4616-B3EF-D04FDCE1E111}"/>
    <dgm:cxn modelId="{F7C9D545-3BCB-4F1A-934C-44BE1B6D8F6C}" srcId="{AE2051C5-6A28-47BF-880A-EA03C9AF3009}" destId="{9B23C4E9-A6D3-4C2D-9B30-BC4FC5D4E43E}" srcOrd="0" destOrd="0" parTransId="{8D0C4EC6-33D9-47A4-AC09-B82E2D2863D3}" sibTransId="{C642D993-F186-43FC-A2A0-C4DC19C3613D}"/>
    <dgm:cxn modelId="{5EF9D865-F74E-4FDE-B704-3AEA11295B4D}" srcId="{38A2C8B7-A201-498D-B00B-721BDA3A1CDE}" destId="{11945672-570A-4FFB-B289-E11A0E9E6628}" srcOrd="0" destOrd="0" parTransId="{2343E0AA-7CB7-4E6C-98C0-CEC3F5D37FA9}" sibTransId="{74D77E4A-56CF-4C89-8FD6-2CA5F6259024}"/>
    <dgm:cxn modelId="{1EB5004B-F012-4D19-BFFC-66B006399435}" type="presOf" srcId="{11945672-570A-4FFB-B289-E11A0E9E6628}" destId="{88A6AD63-221C-4B42-9962-07075421D3D8}" srcOrd="0" destOrd="0" presId="urn:microsoft.com/office/officeart/2005/8/layout/lProcess3"/>
    <dgm:cxn modelId="{3473B04D-9D3F-4070-92E8-ACCAC5291185}" type="presOf" srcId="{1C7CC1C5-4A76-419D-ADB5-26C829D23DE9}" destId="{45B2A4F8-BF56-4927-8E63-2F0AE2074018}" srcOrd="0" destOrd="0" presId="urn:microsoft.com/office/officeart/2005/8/layout/lProcess3"/>
    <dgm:cxn modelId="{ACBB9E77-0858-4829-B3D0-A5F2E8829B5E}" type="presOf" srcId="{9B23C4E9-A6D3-4C2D-9B30-BC4FC5D4E43E}" destId="{E9348DAF-098E-40D8-B817-30842BDCCD0E}" srcOrd="0" destOrd="0" presId="urn:microsoft.com/office/officeart/2005/8/layout/lProcess3"/>
    <dgm:cxn modelId="{BF84A957-47ED-4C50-A0A7-961A38C18E8A}" srcId="{AE2051C5-6A28-47BF-880A-EA03C9AF3009}" destId="{464CC530-E9BB-49BF-BCE3-5F6A799B7D71}" srcOrd="1" destOrd="0" parTransId="{F599F90D-8E72-4BA4-B768-50DB7C4B225E}" sibTransId="{A782A06C-0B80-4D98-8E2F-92052251C764}"/>
    <dgm:cxn modelId="{4FAEA059-3A8C-4FA4-A4E5-2B56440FBE9C}" srcId="{A7453DF7-7346-4AF1-B886-DED2E957F7E5}" destId="{73BB80FE-0C9E-4BFB-8B52-258D80D2C16A}" srcOrd="0" destOrd="0" parTransId="{12743B60-7990-459D-91BF-7802BFD877D0}" sibTransId="{02C6BA77-AECD-4F42-83DB-7463DBAC186A}"/>
    <dgm:cxn modelId="{CDA4EE87-85C2-49EF-BE5F-40AB376B586E}" srcId="{25023408-3C7F-4031-B280-0FA9A73C3BC5}" destId="{2B109211-2A83-40DE-8814-E9A15DC01D81}" srcOrd="3" destOrd="0" parTransId="{5EE811FF-0671-429B-967B-EFA368E79F91}" sibTransId="{14EF2FA5-3D42-4FB7-A586-7BCE1B15BA19}"/>
    <dgm:cxn modelId="{FC395988-823F-4C11-98E5-AA3FC441CBF7}" srcId="{A7453DF7-7346-4AF1-B886-DED2E957F7E5}" destId="{4B5DDF24-D937-4D60-986F-48E1E84EF090}" srcOrd="1" destOrd="0" parTransId="{85509F8C-6FBF-4D9D-A033-96D6F5F03E53}" sibTransId="{425B8C50-378E-4D98-8D53-FFC8B22A8ADA}"/>
    <dgm:cxn modelId="{0611858F-3D38-4643-B3AC-9D0C4927E16F}" type="presOf" srcId="{A2DB69B5-200B-4B99-820B-E41A6D3D13BD}" destId="{E2C2EB82-888B-4392-A1E1-319CE391EADD}" srcOrd="0" destOrd="0" presId="urn:microsoft.com/office/officeart/2005/8/layout/lProcess3"/>
    <dgm:cxn modelId="{E07B1392-FC5D-428C-BF15-90A1746C0AC0}" type="presOf" srcId="{4B5DDF24-D937-4D60-986F-48E1E84EF090}" destId="{964A39E0-8D57-48BF-A98E-B6331F3B62CE}" srcOrd="0" destOrd="0" presId="urn:microsoft.com/office/officeart/2005/8/layout/lProcess3"/>
    <dgm:cxn modelId="{22D11392-AA86-4E63-B5FB-731FCA188E78}" type="presOf" srcId="{09A94530-D4D0-46A7-81E0-AA893C69BDCA}" destId="{97310137-C783-4A67-8BC8-87148AA3EAA2}" srcOrd="0" destOrd="0" presId="urn:microsoft.com/office/officeart/2005/8/layout/lProcess3"/>
    <dgm:cxn modelId="{AE4E0999-A11F-4A48-8FB7-148E48157500}" type="presOf" srcId="{73BB80FE-0C9E-4BFB-8B52-258D80D2C16A}" destId="{B2D50D02-FAA9-4CBB-8755-53CBEB313A47}" srcOrd="0" destOrd="0" presId="urn:microsoft.com/office/officeart/2005/8/layout/lProcess3"/>
    <dgm:cxn modelId="{4636979D-0193-4C8B-BD5D-189155D7FEC3}" srcId="{2B109211-2A83-40DE-8814-E9A15DC01D81}" destId="{3428CA26-8489-44FC-9383-7E7FF20684DA}" srcOrd="1" destOrd="0" parTransId="{22DD24FD-9E54-4205-8BD2-55C3BBD2C599}" sibTransId="{3483FB9E-E0EB-4D4D-8D8C-60C122CB265A}"/>
    <dgm:cxn modelId="{5EF989A6-125D-47B0-8DE1-32B82C24FE47}" type="presOf" srcId="{FC7B8E0D-6F69-4283-B586-2937714F24AB}" destId="{25EFCB6E-AF8E-4F39-AFF6-2A7432C223D8}" srcOrd="0" destOrd="0" presId="urn:microsoft.com/office/officeart/2005/8/layout/lProcess3"/>
    <dgm:cxn modelId="{7B863DAE-1901-48F4-8D94-ACC7828AE192}" srcId="{25023408-3C7F-4031-B280-0FA9A73C3BC5}" destId="{A7453DF7-7346-4AF1-B886-DED2E957F7E5}" srcOrd="0" destOrd="0" parTransId="{99244559-7EE8-4D97-891B-B8264A30E06C}" sibTransId="{A6FC0094-3CCC-4CDE-8694-1F344F0ED2C5}"/>
    <dgm:cxn modelId="{9A65F8B1-BE1F-435B-9D9B-F8C8B9CBA5EB}" srcId="{1C7CC1C5-4A76-419D-ADB5-26C829D23DE9}" destId="{94CB2A0C-CE76-4287-B521-CA785F662DE8}" srcOrd="0" destOrd="0" parTransId="{713E5380-505A-4BF4-B276-572144636055}" sibTransId="{597AA659-8B36-4DEE-ACB7-29ED5F1125FF}"/>
    <dgm:cxn modelId="{7BD061B6-A497-4728-85AE-7ACA713C1909}" type="presOf" srcId="{25023408-3C7F-4031-B280-0FA9A73C3BC5}" destId="{E8D8E2F1-468C-436A-BA6D-CB12FF7E72B9}" srcOrd="0" destOrd="0" presId="urn:microsoft.com/office/officeart/2005/8/layout/lProcess3"/>
    <dgm:cxn modelId="{C0A2BBC1-A279-4C9B-97B0-D223D1DF3AAE}" type="presOf" srcId="{A7453DF7-7346-4AF1-B886-DED2E957F7E5}" destId="{7AAAA177-C96A-4128-B741-7C115B430668}" srcOrd="0" destOrd="0" presId="urn:microsoft.com/office/officeart/2005/8/layout/lProcess3"/>
    <dgm:cxn modelId="{FBA6CDC2-3D3B-4F64-9CA4-A67C2523145D}" type="presOf" srcId="{464CC530-E9BB-49BF-BCE3-5F6A799B7D71}" destId="{611BB4AA-6712-4B64-BB11-44CA863B5BB8}" srcOrd="0" destOrd="0" presId="urn:microsoft.com/office/officeart/2005/8/layout/lProcess3"/>
    <dgm:cxn modelId="{18C34ECF-8B67-4CE1-8661-45AADB18F288}" type="presOf" srcId="{38A2C8B7-A201-498D-B00B-721BDA3A1CDE}" destId="{CA675C38-83C0-43C0-907A-1115DA6905D6}" srcOrd="0" destOrd="0" presId="urn:microsoft.com/office/officeart/2005/8/layout/lProcess3"/>
    <dgm:cxn modelId="{436255D2-D1ED-452B-A7AE-E51B098C98B3}" srcId="{2B109211-2A83-40DE-8814-E9A15DC01D81}" destId="{1D68F103-01A1-4ED3-8300-9393EABB4BC0}" srcOrd="0" destOrd="0" parTransId="{D21626C5-1EB1-4245-AC63-CD9DD00590AA}" sibTransId="{C8C0D9BE-D9CF-46F5-BD46-EC3F0E0EB027}"/>
    <dgm:cxn modelId="{8C72A2E0-1F8E-4336-B01D-5FB898E9EF6E}" type="presOf" srcId="{94CB2A0C-CE76-4287-B521-CA785F662DE8}" destId="{96A9FD37-323D-4195-9415-256FC85D4E38}" srcOrd="0" destOrd="0" presId="urn:microsoft.com/office/officeart/2005/8/layout/lProcess3"/>
    <dgm:cxn modelId="{E34114E1-456D-4DB5-8141-3F73151B0BD6}" srcId="{25023408-3C7F-4031-B280-0FA9A73C3BC5}" destId="{AE2051C5-6A28-47BF-880A-EA03C9AF3009}" srcOrd="1" destOrd="0" parTransId="{31CCC554-84EB-4DB5-B397-14E922AE0499}" sibTransId="{14740030-8183-4CF4-83B0-06D131F72AB5}"/>
    <dgm:cxn modelId="{C9CB63E2-1BC5-4104-A6D6-1DB0E9F51143}" srcId="{2B109211-2A83-40DE-8814-E9A15DC01D81}" destId="{A2DB69B5-200B-4B99-820B-E41A6D3D13BD}" srcOrd="2" destOrd="0" parTransId="{654B2926-A1FA-455D-94BB-4D3AE4888E44}" sibTransId="{3B88ADCC-B08D-43FD-8FDC-40A98199B613}"/>
    <dgm:cxn modelId="{92F099F6-06D8-46B6-9C4F-D276FFEE2860}" type="presOf" srcId="{68043BCC-EB4C-4731-A143-B25BA94F5269}" destId="{3FC4F9F2-E9E1-4BC7-8B52-6ED9E28E6E76}" srcOrd="0" destOrd="0" presId="urn:microsoft.com/office/officeart/2005/8/layout/lProcess3"/>
    <dgm:cxn modelId="{7F8DEEF6-3A71-4213-BA06-D0CB6DC6A86B}" srcId="{25023408-3C7F-4031-B280-0FA9A73C3BC5}" destId="{C044F95E-078E-4E82-B374-50A88CA5AD1F}" srcOrd="2" destOrd="0" parTransId="{887549A7-5AA1-4EA1-A238-309B0FAD724E}" sibTransId="{D28F93FF-7E1B-403E-9117-8E1E37F329C1}"/>
    <dgm:cxn modelId="{34284AFB-519C-4D0F-B982-5639FB13A5C0}" srcId="{AE2051C5-6A28-47BF-880A-EA03C9AF3009}" destId="{68043BCC-EB4C-4731-A143-B25BA94F5269}" srcOrd="2" destOrd="0" parTransId="{D0F08EEE-3081-47BA-BA43-470F343E19A7}" sibTransId="{264221F4-9839-46B9-A5B0-7DD08D95CDA0}"/>
    <dgm:cxn modelId="{F05251FB-3FF4-45F5-8C5A-53EFF292E037}" type="presOf" srcId="{1D68F103-01A1-4ED3-8300-9393EABB4BC0}" destId="{D092CEDD-6253-47AB-88A5-9EF1DFC576E9}" srcOrd="0" destOrd="0" presId="urn:microsoft.com/office/officeart/2005/8/layout/lProcess3"/>
    <dgm:cxn modelId="{7BE092B5-48DA-41F9-8E06-7C12FB790FE4}" type="presParOf" srcId="{E8D8E2F1-468C-436A-BA6D-CB12FF7E72B9}" destId="{3B96D105-B957-41B9-8159-556D387549F3}" srcOrd="0" destOrd="0" presId="urn:microsoft.com/office/officeart/2005/8/layout/lProcess3"/>
    <dgm:cxn modelId="{1D543A7E-606C-4F6C-812C-650007BFC049}" type="presParOf" srcId="{3B96D105-B957-41B9-8159-556D387549F3}" destId="{7AAAA177-C96A-4128-B741-7C115B430668}" srcOrd="0" destOrd="0" presId="urn:microsoft.com/office/officeart/2005/8/layout/lProcess3"/>
    <dgm:cxn modelId="{E1978DDB-E231-457E-ADFD-13003B177769}" type="presParOf" srcId="{3B96D105-B957-41B9-8159-556D387549F3}" destId="{FCC69B8F-27BD-4940-9D9E-666815B4714E}" srcOrd="1" destOrd="0" presId="urn:microsoft.com/office/officeart/2005/8/layout/lProcess3"/>
    <dgm:cxn modelId="{5A9F19A0-A5FA-40EA-8492-246EB75A5997}" type="presParOf" srcId="{3B96D105-B957-41B9-8159-556D387549F3}" destId="{B2D50D02-FAA9-4CBB-8755-53CBEB313A47}" srcOrd="2" destOrd="0" presId="urn:microsoft.com/office/officeart/2005/8/layout/lProcess3"/>
    <dgm:cxn modelId="{3EC1F331-4A97-4604-8749-0A3EE245DD26}" type="presParOf" srcId="{3B96D105-B957-41B9-8159-556D387549F3}" destId="{3BDC20E8-6665-4B5F-96BF-4F6F84775310}" srcOrd="3" destOrd="0" presId="urn:microsoft.com/office/officeart/2005/8/layout/lProcess3"/>
    <dgm:cxn modelId="{1DA0830A-793F-496D-8C05-61883FC4895E}" type="presParOf" srcId="{3B96D105-B957-41B9-8159-556D387549F3}" destId="{964A39E0-8D57-48BF-A98E-B6331F3B62CE}" srcOrd="4" destOrd="0" presId="urn:microsoft.com/office/officeart/2005/8/layout/lProcess3"/>
    <dgm:cxn modelId="{BB709DAF-BFFC-41A1-B6DA-C56F16035ECE}" type="presParOf" srcId="{E8D8E2F1-468C-436A-BA6D-CB12FF7E72B9}" destId="{A4BD6950-3054-42F3-91C1-B552E076A35A}" srcOrd="1" destOrd="0" presId="urn:microsoft.com/office/officeart/2005/8/layout/lProcess3"/>
    <dgm:cxn modelId="{3B75785C-A1D9-4F6A-A345-EFB08C48A383}" type="presParOf" srcId="{E8D8E2F1-468C-436A-BA6D-CB12FF7E72B9}" destId="{1BE74AD0-2169-4F07-A966-4B78398B408C}" srcOrd="2" destOrd="0" presId="urn:microsoft.com/office/officeart/2005/8/layout/lProcess3"/>
    <dgm:cxn modelId="{960E2295-1FF1-4AB5-A87E-DFA9DAC7A7F7}" type="presParOf" srcId="{1BE74AD0-2169-4F07-A966-4B78398B408C}" destId="{F0925AAE-4B17-4936-B0B2-4816AD5DF394}" srcOrd="0" destOrd="0" presId="urn:microsoft.com/office/officeart/2005/8/layout/lProcess3"/>
    <dgm:cxn modelId="{9549987E-4B12-403C-9051-EC59091C3C25}" type="presParOf" srcId="{1BE74AD0-2169-4F07-A966-4B78398B408C}" destId="{7BD50B65-0ED0-477F-880D-F0AA490550A3}" srcOrd="1" destOrd="0" presId="urn:microsoft.com/office/officeart/2005/8/layout/lProcess3"/>
    <dgm:cxn modelId="{B4F2BD8E-B672-4C5B-B645-AFDE8CB043FC}" type="presParOf" srcId="{1BE74AD0-2169-4F07-A966-4B78398B408C}" destId="{E9348DAF-098E-40D8-B817-30842BDCCD0E}" srcOrd="2" destOrd="0" presId="urn:microsoft.com/office/officeart/2005/8/layout/lProcess3"/>
    <dgm:cxn modelId="{E10879C0-5B75-4ACD-8A19-98999E17F595}" type="presParOf" srcId="{1BE74AD0-2169-4F07-A966-4B78398B408C}" destId="{781A5D6E-F00D-45FB-80E5-8BCC3ED678BE}" srcOrd="3" destOrd="0" presId="urn:microsoft.com/office/officeart/2005/8/layout/lProcess3"/>
    <dgm:cxn modelId="{9DB5257A-878B-4A3B-A04F-62BDAD235FE0}" type="presParOf" srcId="{1BE74AD0-2169-4F07-A966-4B78398B408C}" destId="{611BB4AA-6712-4B64-BB11-44CA863B5BB8}" srcOrd="4" destOrd="0" presId="urn:microsoft.com/office/officeart/2005/8/layout/lProcess3"/>
    <dgm:cxn modelId="{6DA263BB-DE9F-4B1B-B128-292A43629DCC}" type="presParOf" srcId="{1BE74AD0-2169-4F07-A966-4B78398B408C}" destId="{C208C828-AA5D-4BC2-AD8E-B2B9654D5327}" srcOrd="5" destOrd="0" presId="urn:microsoft.com/office/officeart/2005/8/layout/lProcess3"/>
    <dgm:cxn modelId="{4C68977B-445D-4CC6-8A4B-392EFFE973AC}" type="presParOf" srcId="{1BE74AD0-2169-4F07-A966-4B78398B408C}" destId="{3FC4F9F2-E9E1-4BC7-8B52-6ED9E28E6E76}" srcOrd="6" destOrd="0" presId="urn:microsoft.com/office/officeart/2005/8/layout/lProcess3"/>
    <dgm:cxn modelId="{586556C7-CE54-451B-99FE-1E9B4F5F76E0}" type="presParOf" srcId="{E8D8E2F1-468C-436A-BA6D-CB12FF7E72B9}" destId="{9CCAB16F-0997-4C20-BF95-B6ABF586089E}" srcOrd="3" destOrd="0" presId="urn:microsoft.com/office/officeart/2005/8/layout/lProcess3"/>
    <dgm:cxn modelId="{3DEE9E85-D8AE-4E98-AA13-283433BB430E}" type="presParOf" srcId="{E8D8E2F1-468C-436A-BA6D-CB12FF7E72B9}" destId="{13DD53A7-84E1-4D50-BA0D-078FE561B90B}" srcOrd="4" destOrd="0" presId="urn:microsoft.com/office/officeart/2005/8/layout/lProcess3"/>
    <dgm:cxn modelId="{C5DA62AA-98DE-4B48-96F8-DA001597D757}" type="presParOf" srcId="{13DD53A7-84E1-4D50-BA0D-078FE561B90B}" destId="{025E1DD8-8F52-4DF3-A6AC-53438DBCAF80}" srcOrd="0" destOrd="0" presId="urn:microsoft.com/office/officeart/2005/8/layout/lProcess3"/>
    <dgm:cxn modelId="{76A20D20-63B9-4665-8B2D-8AABA383A6E7}" type="presParOf" srcId="{13DD53A7-84E1-4D50-BA0D-078FE561B90B}" destId="{5978519D-AB66-4D1C-BB47-C4BD2E785CC8}" srcOrd="1" destOrd="0" presId="urn:microsoft.com/office/officeart/2005/8/layout/lProcess3"/>
    <dgm:cxn modelId="{0F5B5456-E522-45CB-A0AD-0BE330A92696}" type="presParOf" srcId="{13DD53A7-84E1-4D50-BA0D-078FE561B90B}" destId="{FFC06B4C-A2C4-4192-8174-60701905097C}" srcOrd="2" destOrd="0" presId="urn:microsoft.com/office/officeart/2005/8/layout/lProcess3"/>
    <dgm:cxn modelId="{A5324274-14A1-4C2C-B90E-CDF84A007826}" type="presParOf" srcId="{13DD53A7-84E1-4D50-BA0D-078FE561B90B}" destId="{615A531B-1609-46C4-A45A-9529D627FE46}" srcOrd="3" destOrd="0" presId="urn:microsoft.com/office/officeart/2005/8/layout/lProcess3"/>
    <dgm:cxn modelId="{B65D927C-CCA7-418E-B3D9-B826296EC518}" type="presParOf" srcId="{13DD53A7-84E1-4D50-BA0D-078FE561B90B}" destId="{25EFCB6E-AF8E-4F39-AFF6-2A7432C223D8}" srcOrd="4" destOrd="0" presId="urn:microsoft.com/office/officeart/2005/8/layout/lProcess3"/>
    <dgm:cxn modelId="{642D4D65-B48C-45F1-AE8F-49C2CB322EB4}" type="presParOf" srcId="{E8D8E2F1-468C-436A-BA6D-CB12FF7E72B9}" destId="{9669F5F4-16AE-4368-ADE5-144405FDA50F}" srcOrd="5" destOrd="0" presId="urn:microsoft.com/office/officeart/2005/8/layout/lProcess3"/>
    <dgm:cxn modelId="{782CA233-8872-4788-9743-12827CD099ED}" type="presParOf" srcId="{E8D8E2F1-468C-436A-BA6D-CB12FF7E72B9}" destId="{C331194F-4314-4BE4-8546-16850B825A94}" srcOrd="6" destOrd="0" presId="urn:microsoft.com/office/officeart/2005/8/layout/lProcess3"/>
    <dgm:cxn modelId="{26076B90-D7BA-4730-997C-E2F2FCF1744A}" type="presParOf" srcId="{C331194F-4314-4BE4-8546-16850B825A94}" destId="{DC4DB982-2781-493A-B639-CFD4A4032191}" srcOrd="0" destOrd="0" presId="urn:microsoft.com/office/officeart/2005/8/layout/lProcess3"/>
    <dgm:cxn modelId="{DD2D011A-8F6E-45BE-A14C-8DBD725ACC1E}" type="presParOf" srcId="{C331194F-4314-4BE4-8546-16850B825A94}" destId="{F2E6EA33-071D-4AE3-AAE7-FDFF3E13A33F}" srcOrd="1" destOrd="0" presId="urn:microsoft.com/office/officeart/2005/8/layout/lProcess3"/>
    <dgm:cxn modelId="{6BDBCC8F-75D6-411F-B91A-B818097F4357}" type="presParOf" srcId="{C331194F-4314-4BE4-8546-16850B825A94}" destId="{D092CEDD-6253-47AB-88A5-9EF1DFC576E9}" srcOrd="2" destOrd="0" presId="urn:microsoft.com/office/officeart/2005/8/layout/lProcess3"/>
    <dgm:cxn modelId="{7C55DF58-64FF-49F9-BE27-BBEF0C58BD16}" type="presParOf" srcId="{C331194F-4314-4BE4-8546-16850B825A94}" destId="{6195D580-722A-47F1-8750-68FD5FDFE0CC}" srcOrd="3" destOrd="0" presId="urn:microsoft.com/office/officeart/2005/8/layout/lProcess3"/>
    <dgm:cxn modelId="{FD168315-9252-4DE9-9C94-C6327D374531}" type="presParOf" srcId="{C331194F-4314-4BE4-8546-16850B825A94}" destId="{1E7DB07B-796A-4689-93AE-84A97F7D4655}" srcOrd="4" destOrd="0" presId="urn:microsoft.com/office/officeart/2005/8/layout/lProcess3"/>
    <dgm:cxn modelId="{4054D733-18BE-4E4C-82C6-DCE791BCCFFA}" type="presParOf" srcId="{C331194F-4314-4BE4-8546-16850B825A94}" destId="{78BD61ED-8C5D-493C-81D9-BC1B18F5A309}" srcOrd="5" destOrd="0" presId="urn:microsoft.com/office/officeart/2005/8/layout/lProcess3"/>
    <dgm:cxn modelId="{CA9D119A-31E5-4D29-8E00-91697E4A0F5F}" type="presParOf" srcId="{C331194F-4314-4BE4-8546-16850B825A94}" destId="{E2C2EB82-888B-4392-A1E1-319CE391EADD}" srcOrd="6" destOrd="0" presId="urn:microsoft.com/office/officeart/2005/8/layout/lProcess3"/>
    <dgm:cxn modelId="{F69C9873-BD11-4842-8265-6EFAF77270DC}" type="presParOf" srcId="{E8D8E2F1-468C-436A-BA6D-CB12FF7E72B9}" destId="{C8563008-75DE-40BD-B020-122E67453437}" srcOrd="7" destOrd="0" presId="urn:microsoft.com/office/officeart/2005/8/layout/lProcess3"/>
    <dgm:cxn modelId="{36B99DE8-5E68-4A05-BB2B-332687B1CE84}" type="presParOf" srcId="{E8D8E2F1-468C-436A-BA6D-CB12FF7E72B9}" destId="{76B94FB9-5B46-4573-8448-EE2021255F70}" srcOrd="8" destOrd="0" presId="urn:microsoft.com/office/officeart/2005/8/layout/lProcess3"/>
    <dgm:cxn modelId="{C1C1D1C5-7E85-42E7-93C2-21FCA77732CE}" type="presParOf" srcId="{76B94FB9-5B46-4573-8448-EE2021255F70}" destId="{45B2A4F8-BF56-4927-8E63-2F0AE2074018}" srcOrd="0" destOrd="0" presId="urn:microsoft.com/office/officeart/2005/8/layout/lProcess3"/>
    <dgm:cxn modelId="{CB0F6D74-57B1-4BD9-8B64-4525BB222CFF}" type="presParOf" srcId="{76B94FB9-5B46-4573-8448-EE2021255F70}" destId="{EB6EB3BC-EC33-44BE-8A6C-473BCB622AE3}" srcOrd="1" destOrd="0" presId="urn:microsoft.com/office/officeart/2005/8/layout/lProcess3"/>
    <dgm:cxn modelId="{430C665C-7C00-4E30-89A7-369D6481F2E0}" type="presParOf" srcId="{76B94FB9-5B46-4573-8448-EE2021255F70}" destId="{96A9FD37-323D-4195-9415-256FC85D4E38}" srcOrd="2" destOrd="0" presId="urn:microsoft.com/office/officeart/2005/8/layout/lProcess3"/>
    <dgm:cxn modelId="{75408094-A445-455E-89CE-5BE5AA10772F}" type="presParOf" srcId="{E8D8E2F1-468C-436A-BA6D-CB12FF7E72B9}" destId="{AD47C4BB-7AA5-4FE0-8878-C55F73019816}" srcOrd="9" destOrd="0" presId="urn:microsoft.com/office/officeart/2005/8/layout/lProcess3"/>
    <dgm:cxn modelId="{E0A5A42E-9074-4BE2-BD91-1D0D4D6D506B}" type="presParOf" srcId="{E8D8E2F1-468C-436A-BA6D-CB12FF7E72B9}" destId="{8ABA17FD-1820-4207-9F24-F0592FA1EB48}" srcOrd="10" destOrd="0" presId="urn:microsoft.com/office/officeart/2005/8/layout/lProcess3"/>
    <dgm:cxn modelId="{AFD3FDCD-2F22-4966-B120-A46705B97597}" type="presParOf" srcId="{8ABA17FD-1820-4207-9F24-F0592FA1EB48}" destId="{CA675C38-83C0-43C0-907A-1115DA6905D6}" srcOrd="0" destOrd="0" presId="urn:microsoft.com/office/officeart/2005/8/layout/lProcess3"/>
    <dgm:cxn modelId="{22B39B75-6463-4D00-AD10-98947B3C5963}" type="presParOf" srcId="{8ABA17FD-1820-4207-9F24-F0592FA1EB48}" destId="{66924FC1-C4CA-4ACD-B5C3-A30A87664BF5}" srcOrd="1" destOrd="0" presId="urn:microsoft.com/office/officeart/2005/8/layout/lProcess3"/>
    <dgm:cxn modelId="{9193DD2E-7B6B-4006-BC0A-09603DD7BB4E}" type="presParOf" srcId="{8ABA17FD-1820-4207-9F24-F0592FA1EB48}" destId="{88A6AD63-221C-4B42-9962-07075421D3D8}" srcOrd="2" destOrd="0" presId="urn:microsoft.com/office/officeart/2005/8/layout/lProcess3"/>
    <dgm:cxn modelId="{13BAF1E5-F500-4E89-8F4C-D847F8C9DCDF}" type="presParOf" srcId="{8ABA17FD-1820-4207-9F24-F0592FA1EB48}" destId="{970409DD-0B7D-448F-B60F-D95D5A00DE0D}" srcOrd="3" destOrd="0" presId="urn:microsoft.com/office/officeart/2005/8/layout/lProcess3"/>
    <dgm:cxn modelId="{DCB27621-7B29-4F63-A9EB-678FD4A0145F}" type="presParOf" srcId="{8ABA17FD-1820-4207-9F24-F0592FA1EB48}" destId="{97310137-C783-4A67-8BC8-87148AA3EAA2}"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26B65-DCDD-4E3D-9247-ACE224E193C5}" type="doc">
      <dgm:prSet loTypeId="urn:microsoft.com/office/officeart/2005/8/layout/hChevron3" loCatId="process" qsTypeId="urn:microsoft.com/office/officeart/2005/8/quickstyle/simple3" qsCatId="simple" csTypeId="urn:microsoft.com/office/officeart/2005/8/colors/accent3_1" csCatId="accent3" phldr="1"/>
      <dgm:spPr/>
    </dgm:pt>
    <dgm:pt modelId="{3E4EB46C-1030-401F-A9FF-7ABFDA56748D}">
      <dgm:prSet phldrT="[Текст]" custT="1"/>
      <dgm:spPr/>
      <dgm:t>
        <a:bodyPr/>
        <a:lstStyle/>
        <a:p>
          <a:r>
            <a:rPr lang="en-GB" sz="1400" dirty="0">
              <a:latin typeface="Arial" panose="020B0604020202020204" pitchFamily="34" charset="0"/>
              <a:cs typeface="Arial" panose="020B0604020202020204" pitchFamily="34" charset="0"/>
            </a:rPr>
            <a:t>Experimental compilation</a:t>
          </a:r>
          <a:endParaRPr lang="ru-RU" sz="1400" dirty="0">
            <a:latin typeface="Arial" panose="020B0604020202020204" pitchFamily="34" charset="0"/>
            <a:cs typeface="Arial" panose="020B0604020202020204" pitchFamily="34" charset="0"/>
          </a:endParaRPr>
        </a:p>
      </dgm:t>
    </dgm:pt>
    <dgm:pt modelId="{EA657CBB-012F-425D-8236-F4C131B2717D}" type="parTrans" cxnId="{2435907B-FB0B-4D8D-8549-84C8804E7564}">
      <dgm:prSet/>
      <dgm:spPr/>
      <dgm:t>
        <a:bodyPr/>
        <a:lstStyle/>
        <a:p>
          <a:endParaRPr lang="ru-RU" sz="1400">
            <a:latin typeface="Arial" panose="020B0604020202020204" pitchFamily="34" charset="0"/>
            <a:cs typeface="Arial" panose="020B0604020202020204" pitchFamily="34" charset="0"/>
          </a:endParaRPr>
        </a:p>
      </dgm:t>
    </dgm:pt>
    <dgm:pt modelId="{778A5A30-7A53-47A3-AD10-D3C536B0AAF6}" type="sibTrans" cxnId="{2435907B-FB0B-4D8D-8549-84C8804E7564}">
      <dgm:prSet/>
      <dgm:spPr/>
      <dgm:t>
        <a:bodyPr/>
        <a:lstStyle/>
        <a:p>
          <a:endParaRPr lang="ru-RU" sz="1400">
            <a:latin typeface="Arial" panose="020B0604020202020204" pitchFamily="34" charset="0"/>
            <a:cs typeface="Arial" panose="020B0604020202020204" pitchFamily="34" charset="0"/>
          </a:endParaRPr>
        </a:p>
      </dgm:t>
    </dgm:pt>
    <dgm:pt modelId="{C97A09BE-93CE-4C82-A681-D3F79C26E708}">
      <dgm:prSet phldrT="[Текст]" custT="1"/>
      <dgm:spPr/>
      <dgm:t>
        <a:bodyPr/>
        <a:lstStyle/>
        <a:p>
          <a:r>
            <a:rPr lang="en-GB" sz="1400" dirty="0">
              <a:latin typeface="Arial" panose="020B0604020202020204" pitchFamily="34" charset="0"/>
              <a:cs typeface="Arial" panose="020B0604020202020204" pitchFamily="34" charset="0"/>
            </a:rPr>
            <a:t>Development of applied algorithms</a:t>
          </a:r>
          <a:endParaRPr lang="ru-RU" sz="1400" dirty="0">
            <a:latin typeface="Arial" panose="020B0604020202020204" pitchFamily="34" charset="0"/>
            <a:cs typeface="Arial" panose="020B0604020202020204" pitchFamily="34" charset="0"/>
          </a:endParaRPr>
        </a:p>
      </dgm:t>
    </dgm:pt>
    <dgm:pt modelId="{E066D8CF-878B-4964-B341-B10C51A6F2C1}" type="parTrans" cxnId="{04286AF0-52F7-4113-A4D6-DAF96058A6C9}">
      <dgm:prSet/>
      <dgm:spPr/>
      <dgm:t>
        <a:bodyPr/>
        <a:lstStyle/>
        <a:p>
          <a:endParaRPr lang="ru-RU" sz="1400">
            <a:latin typeface="Arial" panose="020B0604020202020204" pitchFamily="34" charset="0"/>
            <a:cs typeface="Arial" panose="020B0604020202020204" pitchFamily="34" charset="0"/>
          </a:endParaRPr>
        </a:p>
      </dgm:t>
    </dgm:pt>
    <dgm:pt modelId="{8AFA4F80-27D4-4623-9B26-08F9C7EB51E8}" type="sibTrans" cxnId="{04286AF0-52F7-4113-A4D6-DAF96058A6C9}">
      <dgm:prSet/>
      <dgm:spPr/>
      <dgm:t>
        <a:bodyPr/>
        <a:lstStyle/>
        <a:p>
          <a:endParaRPr lang="ru-RU" sz="1400">
            <a:latin typeface="Arial" panose="020B0604020202020204" pitchFamily="34" charset="0"/>
            <a:cs typeface="Arial" panose="020B0604020202020204" pitchFamily="34" charset="0"/>
          </a:endParaRPr>
        </a:p>
      </dgm:t>
    </dgm:pt>
    <dgm:pt modelId="{52602068-7BF3-4283-A45A-5F0F667B19D0}">
      <dgm:prSet phldrT="[Текст]" custT="1"/>
      <dgm:spPr/>
      <dgm:t>
        <a:bodyPr lIns="36000" rIns="0"/>
        <a:lstStyle/>
        <a:p>
          <a:r>
            <a:rPr lang="en-GB" sz="1400" dirty="0">
              <a:latin typeface="Arial" panose="020B0604020202020204" pitchFamily="34" charset="0"/>
              <a:cs typeface="Arial" panose="020B0604020202020204" pitchFamily="34" charset="0"/>
            </a:rPr>
            <a:t>Project of guidelines</a:t>
          </a:r>
          <a:endParaRPr lang="ru-RU" sz="1400" dirty="0">
            <a:latin typeface="Arial" panose="020B0604020202020204" pitchFamily="34" charset="0"/>
            <a:cs typeface="Arial" panose="020B0604020202020204" pitchFamily="34" charset="0"/>
          </a:endParaRPr>
        </a:p>
      </dgm:t>
    </dgm:pt>
    <dgm:pt modelId="{DB101538-EA24-4CA4-961C-7B38E3019925}" type="parTrans" cxnId="{F031112A-38CE-41DA-A8C2-1182E348BC98}">
      <dgm:prSet/>
      <dgm:spPr/>
      <dgm:t>
        <a:bodyPr/>
        <a:lstStyle/>
        <a:p>
          <a:endParaRPr lang="ru-RU" sz="1400">
            <a:latin typeface="Arial" panose="020B0604020202020204" pitchFamily="34" charset="0"/>
            <a:cs typeface="Arial" panose="020B0604020202020204" pitchFamily="34" charset="0"/>
          </a:endParaRPr>
        </a:p>
      </dgm:t>
    </dgm:pt>
    <dgm:pt modelId="{D3375F0C-2E02-4F36-8050-98BAF01A44D1}" type="sibTrans" cxnId="{F031112A-38CE-41DA-A8C2-1182E348BC98}">
      <dgm:prSet/>
      <dgm:spPr/>
      <dgm:t>
        <a:bodyPr/>
        <a:lstStyle/>
        <a:p>
          <a:endParaRPr lang="ru-RU" sz="1400">
            <a:latin typeface="Arial" panose="020B0604020202020204" pitchFamily="34" charset="0"/>
            <a:cs typeface="Arial" panose="020B0604020202020204" pitchFamily="34" charset="0"/>
          </a:endParaRPr>
        </a:p>
      </dgm:t>
    </dgm:pt>
    <dgm:pt modelId="{D2EB2CC7-A88A-4C0F-BC3E-1C58264F9A9A}" type="pres">
      <dgm:prSet presAssocID="{A3D26B65-DCDD-4E3D-9247-ACE224E193C5}" presName="Name0" presStyleCnt="0">
        <dgm:presLayoutVars>
          <dgm:dir/>
          <dgm:resizeHandles val="exact"/>
        </dgm:presLayoutVars>
      </dgm:prSet>
      <dgm:spPr/>
    </dgm:pt>
    <dgm:pt modelId="{31D634E1-4AF1-4837-95BF-BFDBEFE9FE0B}" type="pres">
      <dgm:prSet presAssocID="{3E4EB46C-1030-401F-A9FF-7ABFDA56748D}" presName="parTxOnly" presStyleLbl="node1" presStyleIdx="0" presStyleCnt="3">
        <dgm:presLayoutVars>
          <dgm:bulletEnabled val="1"/>
        </dgm:presLayoutVars>
      </dgm:prSet>
      <dgm:spPr/>
    </dgm:pt>
    <dgm:pt modelId="{FA4F2B73-A9AA-4A1F-8FA3-FE93B98E8E35}" type="pres">
      <dgm:prSet presAssocID="{778A5A30-7A53-47A3-AD10-D3C536B0AAF6}" presName="parSpace" presStyleCnt="0"/>
      <dgm:spPr/>
    </dgm:pt>
    <dgm:pt modelId="{BCA52972-BC81-4814-A51C-0B960BEEB84F}" type="pres">
      <dgm:prSet presAssocID="{C97A09BE-93CE-4C82-A681-D3F79C26E708}" presName="parTxOnly" presStyleLbl="node1" presStyleIdx="1" presStyleCnt="3">
        <dgm:presLayoutVars>
          <dgm:bulletEnabled val="1"/>
        </dgm:presLayoutVars>
      </dgm:prSet>
      <dgm:spPr/>
    </dgm:pt>
    <dgm:pt modelId="{3E578101-507C-4532-BF86-F71E01BC6DFF}" type="pres">
      <dgm:prSet presAssocID="{8AFA4F80-27D4-4623-9B26-08F9C7EB51E8}" presName="parSpace" presStyleCnt="0"/>
      <dgm:spPr/>
    </dgm:pt>
    <dgm:pt modelId="{24246E5F-2533-44F0-BAE1-9F2D575D5A86}" type="pres">
      <dgm:prSet presAssocID="{52602068-7BF3-4283-A45A-5F0F667B19D0}" presName="parTxOnly" presStyleLbl="node1" presStyleIdx="2" presStyleCnt="3">
        <dgm:presLayoutVars>
          <dgm:bulletEnabled val="1"/>
        </dgm:presLayoutVars>
      </dgm:prSet>
      <dgm:spPr/>
    </dgm:pt>
  </dgm:ptLst>
  <dgm:cxnLst>
    <dgm:cxn modelId="{F031112A-38CE-41DA-A8C2-1182E348BC98}" srcId="{A3D26B65-DCDD-4E3D-9247-ACE224E193C5}" destId="{52602068-7BF3-4283-A45A-5F0F667B19D0}" srcOrd="2" destOrd="0" parTransId="{DB101538-EA24-4CA4-961C-7B38E3019925}" sibTransId="{D3375F0C-2E02-4F36-8050-98BAF01A44D1}"/>
    <dgm:cxn modelId="{DFF40C2C-596B-4295-A46F-90523D7F3E63}" type="presOf" srcId="{52602068-7BF3-4283-A45A-5F0F667B19D0}" destId="{24246E5F-2533-44F0-BAE1-9F2D575D5A86}" srcOrd="0" destOrd="0" presId="urn:microsoft.com/office/officeart/2005/8/layout/hChevron3"/>
    <dgm:cxn modelId="{E87A697B-FE3D-418B-988A-FDBA6A392B56}" type="presOf" srcId="{A3D26B65-DCDD-4E3D-9247-ACE224E193C5}" destId="{D2EB2CC7-A88A-4C0F-BC3E-1C58264F9A9A}" srcOrd="0" destOrd="0" presId="urn:microsoft.com/office/officeart/2005/8/layout/hChevron3"/>
    <dgm:cxn modelId="{2435907B-FB0B-4D8D-8549-84C8804E7564}" srcId="{A3D26B65-DCDD-4E3D-9247-ACE224E193C5}" destId="{3E4EB46C-1030-401F-A9FF-7ABFDA56748D}" srcOrd="0" destOrd="0" parTransId="{EA657CBB-012F-425D-8236-F4C131B2717D}" sibTransId="{778A5A30-7A53-47A3-AD10-D3C536B0AAF6}"/>
    <dgm:cxn modelId="{0F233681-4825-497D-A221-5FA0593B0E56}" type="presOf" srcId="{3E4EB46C-1030-401F-A9FF-7ABFDA56748D}" destId="{31D634E1-4AF1-4837-95BF-BFDBEFE9FE0B}" srcOrd="0" destOrd="0" presId="urn:microsoft.com/office/officeart/2005/8/layout/hChevron3"/>
    <dgm:cxn modelId="{009CD6DB-B8AC-4211-AE0E-F11EF9D13458}" type="presOf" srcId="{C97A09BE-93CE-4C82-A681-D3F79C26E708}" destId="{BCA52972-BC81-4814-A51C-0B960BEEB84F}" srcOrd="0" destOrd="0" presId="urn:microsoft.com/office/officeart/2005/8/layout/hChevron3"/>
    <dgm:cxn modelId="{04286AF0-52F7-4113-A4D6-DAF96058A6C9}" srcId="{A3D26B65-DCDD-4E3D-9247-ACE224E193C5}" destId="{C97A09BE-93CE-4C82-A681-D3F79C26E708}" srcOrd="1" destOrd="0" parTransId="{E066D8CF-878B-4964-B341-B10C51A6F2C1}" sibTransId="{8AFA4F80-27D4-4623-9B26-08F9C7EB51E8}"/>
    <dgm:cxn modelId="{F56767E0-46AD-4EDB-B9C9-2A42192F7E59}" type="presParOf" srcId="{D2EB2CC7-A88A-4C0F-BC3E-1C58264F9A9A}" destId="{31D634E1-4AF1-4837-95BF-BFDBEFE9FE0B}" srcOrd="0" destOrd="0" presId="urn:microsoft.com/office/officeart/2005/8/layout/hChevron3"/>
    <dgm:cxn modelId="{E76A8430-7812-4E63-9A4B-3C5B96692DA1}" type="presParOf" srcId="{D2EB2CC7-A88A-4C0F-BC3E-1C58264F9A9A}" destId="{FA4F2B73-A9AA-4A1F-8FA3-FE93B98E8E35}" srcOrd="1" destOrd="0" presId="urn:microsoft.com/office/officeart/2005/8/layout/hChevron3"/>
    <dgm:cxn modelId="{3E6724A8-71D0-4309-B7A3-C161E4C6BDD7}" type="presParOf" srcId="{D2EB2CC7-A88A-4C0F-BC3E-1C58264F9A9A}" destId="{BCA52972-BC81-4814-A51C-0B960BEEB84F}" srcOrd="2" destOrd="0" presId="urn:microsoft.com/office/officeart/2005/8/layout/hChevron3"/>
    <dgm:cxn modelId="{85BAA428-D901-44BB-93F1-A146D3CAFDC6}" type="presParOf" srcId="{D2EB2CC7-A88A-4C0F-BC3E-1C58264F9A9A}" destId="{3E578101-507C-4532-BF86-F71E01BC6DFF}" srcOrd="3" destOrd="0" presId="urn:microsoft.com/office/officeart/2005/8/layout/hChevron3"/>
    <dgm:cxn modelId="{C8905173-E243-4706-822A-8AD65C149072}" type="presParOf" srcId="{D2EB2CC7-A88A-4C0F-BC3E-1C58264F9A9A}" destId="{24246E5F-2533-44F0-BAE1-9F2D575D5A86}"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8B248-46EE-497A-A53F-67AC2B8753C3}" type="doc">
      <dgm:prSet loTypeId="urn:microsoft.com/office/officeart/2005/8/layout/process4" loCatId="list" qsTypeId="urn:microsoft.com/office/officeart/2005/8/quickstyle/simple1" qsCatId="simple" csTypeId="urn:microsoft.com/office/officeart/2005/8/colors/accent3_3" csCatId="accent3" phldr="1"/>
      <dgm:spPr/>
      <dgm:t>
        <a:bodyPr/>
        <a:lstStyle/>
        <a:p>
          <a:endParaRPr lang="ru-RU"/>
        </a:p>
      </dgm:t>
    </dgm:pt>
    <dgm:pt modelId="{597ABFCA-20A8-4303-8F25-DCCA22A30D4F}">
      <dgm:prSet phldrT="[Текст]"/>
      <dgm:spPr>
        <a:solidFill>
          <a:srgbClr val="6FC7D3"/>
        </a:solidFill>
      </dgm:spPr>
      <dgm:t>
        <a:bodyPr/>
        <a:lstStyle/>
        <a:p>
          <a:r>
            <a:rPr lang="en-GB" dirty="0">
              <a:solidFill>
                <a:schemeClr val="tx2">
                  <a:lumMod val="50000"/>
                </a:schemeClr>
              </a:solidFill>
              <a:latin typeface="Arial" pitchFamily="34" charset="0"/>
              <a:cs typeface="Arial" pitchFamily="34" charset="0"/>
            </a:rPr>
            <a:t>Short term </a:t>
          </a:r>
          <a:r>
            <a:rPr lang="ru-RU" dirty="0">
              <a:solidFill>
                <a:schemeClr val="tx2">
                  <a:lumMod val="50000"/>
                </a:schemeClr>
              </a:solidFill>
              <a:latin typeface="Arial" pitchFamily="34" charset="0"/>
              <a:cs typeface="Arial" pitchFamily="34" charset="0"/>
            </a:rPr>
            <a:t>(202</a:t>
          </a:r>
          <a:r>
            <a:rPr lang="en-US" dirty="0">
              <a:solidFill>
                <a:schemeClr val="tx2">
                  <a:lumMod val="50000"/>
                </a:schemeClr>
              </a:solidFill>
              <a:latin typeface="Arial" pitchFamily="34" charset="0"/>
              <a:cs typeface="Arial" pitchFamily="34" charset="0"/>
            </a:rPr>
            <a:t>0</a:t>
          </a:r>
          <a:r>
            <a:rPr lang="ru-RU" dirty="0">
              <a:solidFill>
                <a:schemeClr val="tx2">
                  <a:lumMod val="50000"/>
                </a:schemeClr>
              </a:solidFill>
              <a:latin typeface="Arial" pitchFamily="34" charset="0"/>
              <a:cs typeface="Arial" pitchFamily="34" charset="0"/>
            </a:rPr>
            <a:t>-202</a:t>
          </a:r>
          <a:r>
            <a:rPr lang="en-US" dirty="0">
              <a:solidFill>
                <a:schemeClr val="tx2">
                  <a:lumMod val="50000"/>
                </a:schemeClr>
              </a:solidFill>
              <a:latin typeface="Arial" pitchFamily="34" charset="0"/>
              <a:cs typeface="Arial" pitchFamily="34" charset="0"/>
            </a:rPr>
            <a:t>4</a:t>
          </a:r>
          <a:r>
            <a:rPr lang="ru-RU" dirty="0">
              <a:solidFill>
                <a:schemeClr val="tx2">
                  <a:lumMod val="50000"/>
                </a:schemeClr>
              </a:solidFill>
              <a:latin typeface="Arial" pitchFamily="34" charset="0"/>
              <a:cs typeface="Arial" pitchFamily="34" charset="0"/>
            </a:rPr>
            <a:t>) – </a:t>
          </a:r>
          <a:r>
            <a:rPr lang="en-US" dirty="0">
              <a:solidFill>
                <a:schemeClr val="tx2">
                  <a:lumMod val="50000"/>
                </a:schemeClr>
              </a:solidFill>
              <a:latin typeface="Arial" pitchFamily="34" charset="0"/>
              <a:cs typeface="Arial" pitchFamily="34" charset="0"/>
            </a:rPr>
            <a:t>priority SEEA accounts</a:t>
          </a:r>
          <a:endParaRPr lang="ru-RU" dirty="0">
            <a:solidFill>
              <a:srgbClr val="FF0000"/>
            </a:solidFill>
            <a:latin typeface="Arial" pitchFamily="34" charset="0"/>
            <a:cs typeface="Arial" pitchFamily="34" charset="0"/>
          </a:endParaRPr>
        </a:p>
      </dgm:t>
    </dgm:pt>
    <dgm:pt modelId="{6C6F59D8-0DB6-439B-8986-93EB63752EC2}" type="parTrans" cxnId="{43CDBAB5-6B8D-4FA4-8639-4A04CE02F866}">
      <dgm:prSet/>
      <dgm:spPr/>
      <dgm:t>
        <a:bodyPr/>
        <a:lstStyle/>
        <a:p>
          <a:endParaRPr lang="ru-RU">
            <a:solidFill>
              <a:schemeClr val="tx2">
                <a:lumMod val="50000"/>
              </a:schemeClr>
            </a:solidFill>
          </a:endParaRPr>
        </a:p>
      </dgm:t>
    </dgm:pt>
    <dgm:pt modelId="{49237E96-F49E-4CDB-83DE-DFC151B965E5}" type="sibTrans" cxnId="{43CDBAB5-6B8D-4FA4-8639-4A04CE02F866}">
      <dgm:prSet/>
      <dgm:spPr/>
      <dgm:t>
        <a:bodyPr/>
        <a:lstStyle/>
        <a:p>
          <a:endParaRPr lang="ru-RU">
            <a:solidFill>
              <a:schemeClr val="tx2">
                <a:lumMod val="50000"/>
              </a:schemeClr>
            </a:solidFill>
          </a:endParaRPr>
        </a:p>
      </dgm:t>
    </dgm:pt>
    <dgm:pt modelId="{1C34B7CE-50B2-4E3E-BB32-DE03815EDCDC}">
      <dgm:prSet phldrT="[Текст]" custT="1"/>
      <dgm:spPr>
        <a:solidFill>
          <a:schemeClr val="bg1">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latin typeface="Arial" pitchFamily="34" charset="0"/>
              <a:cs typeface="Arial" pitchFamily="34" charset="0"/>
            </a:rPr>
            <a:t>priority SEEA accounts which do not require significant groundwork, provide information for achievement of the development priorities of the Russian Federation, which are relevant for international comparisons, calculations of SDG indicators and OECD green growth indicators</a:t>
          </a:r>
          <a:endParaRPr lang="ru-RU" sz="1200" dirty="0">
            <a:solidFill>
              <a:schemeClr val="tx2">
                <a:lumMod val="50000"/>
              </a:schemeClr>
            </a:solidFill>
            <a:latin typeface="Arial" pitchFamily="34" charset="0"/>
            <a:cs typeface="Arial" pitchFamily="34" charset="0"/>
          </a:endParaRPr>
        </a:p>
      </dgm:t>
    </dgm:pt>
    <dgm:pt modelId="{BB6F805B-E771-4955-9F56-E956783219AD}" type="parTrans" cxnId="{0661007F-DBF2-4B41-872B-17BE2B075C2D}">
      <dgm:prSet/>
      <dgm:spPr/>
      <dgm:t>
        <a:bodyPr/>
        <a:lstStyle/>
        <a:p>
          <a:endParaRPr lang="ru-RU">
            <a:solidFill>
              <a:schemeClr val="tx2">
                <a:lumMod val="50000"/>
              </a:schemeClr>
            </a:solidFill>
          </a:endParaRPr>
        </a:p>
      </dgm:t>
    </dgm:pt>
    <dgm:pt modelId="{911BF35A-A84C-4769-A878-2C6DFDBEC393}" type="sibTrans" cxnId="{0661007F-DBF2-4B41-872B-17BE2B075C2D}">
      <dgm:prSet/>
      <dgm:spPr/>
      <dgm:t>
        <a:bodyPr/>
        <a:lstStyle/>
        <a:p>
          <a:endParaRPr lang="ru-RU">
            <a:solidFill>
              <a:schemeClr val="tx2">
                <a:lumMod val="50000"/>
              </a:schemeClr>
            </a:solidFill>
          </a:endParaRPr>
        </a:p>
      </dgm:t>
    </dgm:pt>
    <dgm:pt modelId="{3D4C22C7-59B5-48F3-8EA4-52209A6ABC6A}">
      <dgm:prSet phldrT="[Текст]"/>
      <dgm:spPr>
        <a:solidFill>
          <a:srgbClr val="6FC7D3"/>
        </a:solidFill>
      </dgm:spPr>
      <dgm:t>
        <a:bodyPr/>
        <a:lstStyle/>
        <a:p>
          <a:r>
            <a:rPr lang="en-GB" dirty="0">
              <a:solidFill>
                <a:schemeClr val="tx2">
                  <a:lumMod val="50000"/>
                </a:schemeClr>
              </a:solidFill>
              <a:latin typeface="Arial" pitchFamily="34" charset="0"/>
              <a:cs typeface="Arial" pitchFamily="34" charset="0"/>
            </a:rPr>
            <a:t>Medium term </a:t>
          </a:r>
          <a:endParaRPr lang="ru-RU" dirty="0">
            <a:solidFill>
              <a:schemeClr val="tx2">
                <a:lumMod val="50000"/>
              </a:schemeClr>
            </a:solidFill>
            <a:latin typeface="Arial" pitchFamily="34" charset="0"/>
            <a:cs typeface="Arial" pitchFamily="34" charset="0"/>
          </a:endParaRPr>
        </a:p>
      </dgm:t>
    </dgm:pt>
    <dgm:pt modelId="{B3B5AC18-1459-4138-A129-F64D9399B0EC}" type="parTrans" cxnId="{6A1119A7-0AAB-4A8C-B4EF-6EF676C72AB4}">
      <dgm:prSet/>
      <dgm:spPr/>
      <dgm:t>
        <a:bodyPr/>
        <a:lstStyle/>
        <a:p>
          <a:endParaRPr lang="ru-RU">
            <a:solidFill>
              <a:schemeClr val="tx2">
                <a:lumMod val="50000"/>
              </a:schemeClr>
            </a:solidFill>
          </a:endParaRPr>
        </a:p>
      </dgm:t>
    </dgm:pt>
    <dgm:pt modelId="{4A773209-F41E-4279-BDCD-879190F711E8}" type="sibTrans" cxnId="{6A1119A7-0AAB-4A8C-B4EF-6EF676C72AB4}">
      <dgm:prSet/>
      <dgm:spPr/>
      <dgm:t>
        <a:bodyPr/>
        <a:lstStyle/>
        <a:p>
          <a:endParaRPr lang="ru-RU">
            <a:solidFill>
              <a:schemeClr val="tx2">
                <a:lumMod val="50000"/>
              </a:schemeClr>
            </a:solidFill>
          </a:endParaRPr>
        </a:p>
      </dgm:t>
    </dgm:pt>
    <dgm:pt modelId="{DADB68E1-171B-45EC-9B11-32849D806D33}">
      <dgm:prSet phldrT="[Текст]"/>
      <dgm:spPr>
        <a:solidFill>
          <a:srgbClr val="6FC7D3"/>
        </a:solidFill>
      </dgm:spPr>
      <dgm:t>
        <a:bodyPr/>
        <a:lstStyle/>
        <a:p>
          <a:r>
            <a:rPr lang="en-GB" dirty="0">
              <a:solidFill>
                <a:schemeClr val="tx2">
                  <a:lumMod val="50000"/>
                </a:schemeClr>
              </a:solidFill>
              <a:latin typeface="Arial" pitchFamily="34" charset="0"/>
              <a:cs typeface="Arial" pitchFamily="34" charset="0"/>
            </a:rPr>
            <a:t>Long term</a:t>
          </a:r>
          <a:endParaRPr lang="ru-RU" dirty="0">
            <a:solidFill>
              <a:schemeClr val="tx2">
                <a:lumMod val="50000"/>
              </a:schemeClr>
            </a:solidFill>
            <a:latin typeface="Arial" pitchFamily="34" charset="0"/>
            <a:cs typeface="Arial" pitchFamily="34" charset="0"/>
          </a:endParaRPr>
        </a:p>
      </dgm:t>
    </dgm:pt>
    <dgm:pt modelId="{31184038-5FCA-438E-98E0-5F9BD26C536E}" type="parTrans" cxnId="{247F4246-9F72-4C34-A65B-73A61B21082A}">
      <dgm:prSet/>
      <dgm:spPr/>
      <dgm:t>
        <a:bodyPr/>
        <a:lstStyle/>
        <a:p>
          <a:endParaRPr lang="ru-RU">
            <a:solidFill>
              <a:schemeClr val="tx2">
                <a:lumMod val="50000"/>
              </a:schemeClr>
            </a:solidFill>
          </a:endParaRPr>
        </a:p>
      </dgm:t>
    </dgm:pt>
    <dgm:pt modelId="{547C4E00-B766-4490-AA27-B906C2A04F9A}" type="sibTrans" cxnId="{247F4246-9F72-4C34-A65B-73A61B21082A}">
      <dgm:prSet/>
      <dgm:spPr/>
      <dgm:t>
        <a:bodyPr/>
        <a:lstStyle/>
        <a:p>
          <a:endParaRPr lang="ru-RU">
            <a:solidFill>
              <a:schemeClr val="tx2">
                <a:lumMod val="50000"/>
              </a:schemeClr>
            </a:solidFill>
          </a:endParaRPr>
        </a:p>
      </dgm:t>
    </dgm:pt>
    <dgm:pt modelId="{C0674F1B-2A39-4596-83A2-1CB3E5BF69C3}">
      <dgm:prSet custT="1"/>
      <dgm:spPr>
        <a:solidFill>
          <a:schemeClr val="bg1">
            <a:alpha val="90000"/>
          </a:schemeClr>
        </a:solidFill>
      </dgm:spPr>
      <dgm:t>
        <a:bodyPr/>
        <a:lstStyle/>
        <a:p>
          <a:r>
            <a:rPr lang="en-US" sz="1600" dirty="0">
              <a:solidFill>
                <a:schemeClr val="tx2">
                  <a:lumMod val="50000"/>
                </a:schemeClr>
              </a:solidFill>
              <a:latin typeface="Arial" pitchFamily="34" charset="0"/>
              <a:cs typeface="Arial" pitchFamily="34" charset="0"/>
            </a:rPr>
            <a:t>SEEA accounts which are relevant for international comparisons but require significant resources for guidelines elaboration and receiving necessary data. </a:t>
          </a:r>
          <a:br>
            <a:rPr lang="en-US" sz="1600" dirty="0">
              <a:solidFill>
                <a:schemeClr val="tx2">
                  <a:lumMod val="50000"/>
                </a:schemeClr>
              </a:solidFill>
              <a:latin typeface="Arial" pitchFamily="34" charset="0"/>
              <a:cs typeface="Arial" pitchFamily="34" charset="0"/>
            </a:rPr>
          </a:br>
          <a:r>
            <a:rPr lang="en-US" sz="1600" dirty="0">
              <a:solidFill>
                <a:schemeClr val="tx2">
                  <a:lumMod val="50000"/>
                </a:schemeClr>
              </a:solidFill>
              <a:latin typeface="Arial" pitchFamily="34" charset="0"/>
              <a:cs typeface="Arial" pitchFamily="34" charset="0"/>
            </a:rPr>
            <a:t>Ecosystem accounts</a:t>
          </a:r>
          <a:endParaRPr lang="ru-RU" sz="1600" dirty="0">
            <a:solidFill>
              <a:schemeClr val="tx2">
                <a:lumMod val="50000"/>
              </a:schemeClr>
            </a:solidFill>
            <a:latin typeface="Arial" pitchFamily="34" charset="0"/>
            <a:cs typeface="Arial" pitchFamily="34" charset="0"/>
          </a:endParaRPr>
        </a:p>
      </dgm:t>
    </dgm:pt>
    <dgm:pt modelId="{A0C16364-342E-489B-A244-3032D7119F3E}" type="parTrans" cxnId="{F7C747B6-F621-4B9C-8F40-890D4E4B3307}">
      <dgm:prSet/>
      <dgm:spPr/>
      <dgm:t>
        <a:bodyPr/>
        <a:lstStyle/>
        <a:p>
          <a:endParaRPr lang="ru-RU">
            <a:solidFill>
              <a:schemeClr val="tx2">
                <a:lumMod val="50000"/>
              </a:schemeClr>
            </a:solidFill>
          </a:endParaRPr>
        </a:p>
      </dgm:t>
    </dgm:pt>
    <dgm:pt modelId="{E75BA79F-2742-487F-845E-D80D9F1CBCC8}" type="sibTrans" cxnId="{F7C747B6-F621-4B9C-8F40-890D4E4B3307}">
      <dgm:prSet/>
      <dgm:spPr/>
      <dgm:t>
        <a:bodyPr/>
        <a:lstStyle/>
        <a:p>
          <a:endParaRPr lang="ru-RU">
            <a:solidFill>
              <a:schemeClr val="tx2">
                <a:lumMod val="50000"/>
              </a:schemeClr>
            </a:solidFill>
          </a:endParaRPr>
        </a:p>
      </dgm:t>
    </dgm:pt>
    <dgm:pt modelId="{5F7973A5-7858-4981-B4F3-8E965B484690}">
      <dgm:prSet custT="1"/>
      <dgm:spPr>
        <a:solidFill>
          <a:schemeClr val="bg1">
            <a:alpha val="90000"/>
          </a:schemeClr>
        </a:solidFill>
      </dgm:spPr>
      <dgm:t>
        <a:bodyPr/>
        <a:lstStyle/>
        <a:p>
          <a:r>
            <a:rPr lang="en-US" sz="1800" dirty="0">
              <a:solidFill>
                <a:schemeClr val="tx2">
                  <a:lumMod val="50000"/>
                </a:schemeClr>
              </a:solidFill>
              <a:latin typeface="Arial" pitchFamily="34" charset="0"/>
              <a:cs typeface="Arial" pitchFamily="34" charset="0"/>
            </a:rPr>
            <a:t>SEEA accounts</a:t>
          </a:r>
          <a:r>
            <a:rPr lang="ru-RU" sz="1800" dirty="0">
              <a:solidFill>
                <a:schemeClr val="tx2">
                  <a:lumMod val="50000"/>
                </a:schemeClr>
              </a:solidFill>
              <a:latin typeface="Arial" pitchFamily="34" charset="0"/>
              <a:cs typeface="Arial" pitchFamily="34" charset="0"/>
            </a:rPr>
            <a:t> </a:t>
          </a:r>
          <a:r>
            <a:rPr lang="en-US" sz="1800" dirty="0">
              <a:solidFill>
                <a:schemeClr val="tx2">
                  <a:lumMod val="50000"/>
                </a:schemeClr>
              </a:solidFill>
              <a:latin typeface="Arial" pitchFamily="34" charset="0"/>
              <a:cs typeface="Arial" pitchFamily="34" charset="0"/>
            </a:rPr>
            <a:t>which require significant resources for guidelines elaboration and receiving the necessary data</a:t>
          </a:r>
          <a:endParaRPr lang="ru-RU" sz="1800" strike="sngStrike" dirty="0">
            <a:solidFill>
              <a:srgbClr val="FF0000"/>
            </a:solidFill>
            <a:latin typeface="Arial" pitchFamily="34" charset="0"/>
            <a:cs typeface="Arial" pitchFamily="34" charset="0"/>
          </a:endParaRPr>
        </a:p>
      </dgm:t>
    </dgm:pt>
    <dgm:pt modelId="{A5566404-0EAD-466E-90C8-731DF78BC1E3}" type="parTrans" cxnId="{4DDF24A3-295A-48E8-AA5D-366FE011C7F3}">
      <dgm:prSet/>
      <dgm:spPr/>
      <dgm:t>
        <a:bodyPr/>
        <a:lstStyle/>
        <a:p>
          <a:endParaRPr lang="ru-RU">
            <a:solidFill>
              <a:schemeClr val="tx2">
                <a:lumMod val="50000"/>
              </a:schemeClr>
            </a:solidFill>
          </a:endParaRPr>
        </a:p>
      </dgm:t>
    </dgm:pt>
    <dgm:pt modelId="{19125894-BD99-4FA3-AE0D-EDC17C714273}" type="sibTrans" cxnId="{4DDF24A3-295A-48E8-AA5D-366FE011C7F3}">
      <dgm:prSet/>
      <dgm:spPr/>
      <dgm:t>
        <a:bodyPr/>
        <a:lstStyle/>
        <a:p>
          <a:endParaRPr lang="ru-RU">
            <a:solidFill>
              <a:schemeClr val="tx2">
                <a:lumMod val="50000"/>
              </a:schemeClr>
            </a:solidFill>
          </a:endParaRPr>
        </a:p>
      </dgm:t>
    </dgm:pt>
    <dgm:pt modelId="{D3C31978-5E3D-441B-B076-37EA9A581D7D}" type="pres">
      <dgm:prSet presAssocID="{7A38B248-46EE-497A-A53F-67AC2B8753C3}" presName="Name0" presStyleCnt="0">
        <dgm:presLayoutVars>
          <dgm:dir/>
          <dgm:animLvl val="lvl"/>
          <dgm:resizeHandles val="exact"/>
        </dgm:presLayoutVars>
      </dgm:prSet>
      <dgm:spPr/>
    </dgm:pt>
    <dgm:pt modelId="{4EC39B4F-1AB3-449E-935A-34C7A3043D72}" type="pres">
      <dgm:prSet presAssocID="{DADB68E1-171B-45EC-9B11-32849D806D33}" presName="boxAndChildren" presStyleCnt="0"/>
      <dgm:spPr/>
    </dgm:pt>
    <dgm:pt modelId="{80011152-82A6-40B9-87C1-2E6269FAB697}" type="pres">
      <dgm:prSet presAssocID="{DADB68E1-171B-45EC-9B11-32849D806D33}" presName="parentTextBox" presStyleLbl="node1" presStyleIdx="0" presStyleCnt="3"/>
      <dgm:spPr/>
    </dgm:pt>
    <dgm:pt modelId="{4EC0600D-9116-43C8-9AC4-67014CA63E37}" type="pres">
      <dgm:prSet presAssocID="{DADB68E1-171B-45EC-9B11-32849D806D33}" presName="entireBox" presStyleLbl="node1" presStyleIdx="0" presStyleCnt="3" custScaleY="76052" custLinFactNeighborX="1001" custLinFactNeighborY="-1959"/>
      <dgm:spPr/>
    </dgm:pt>
    <dgm:pt modelId="{B8C9113B-B15F-46C5-AA5F-8BD75FC26CF0}" type="pres">
      <dgm:prSet presAssocID="{DADB68E1-171B-45EC-9B11-32849D806D33}" presName="descendantBox" presStyleCnt="0"/>
      <dgm:spPr/>
    </dgm:pt>
    <dgm:pt modelId="{9049E287-FDF2-4BEE-8245-2DEB34D00AF8}" type="pres">
      <dgm:prSet presAssocID="{5F7973A5-7858-4981-B4F3-8E965B484690}" presName="childTextBox" presStyleLbl="fgAccFollowNode1" presStyleIdx="0" presStyleCnt="3">
        <dgm:presLayoutVars>
          <dgm:bulletEnabled val="1"/>
        </dgm:presLayoutVars>
      </dgm:prSet>
      <dgm:spPr/>
    </dgm:pt>
    <dgm:pt modelId="{7AEFFDFD-0396-44DC-8F51-91BAF7FBA014}" type="pres">
      <dgm:prSet presAssocID="{4A773209-F41E-4279-BDCD-879190F711E8}" presName="sp" presStyleCnt="0"/>
      <dgm:spPr/>
    </dgm:pt>
    <dgm:pt modelId="{78DB9ABD-8202-4794-82BD-4B933012EBEE}" type="pres">
      <dgm:prSet presAssocID="{3D4C22C7-59B5-48F3-8EA4-52209A6ABC6A}" presName="arrowAndChildren" presStyleCnt="0"/>
      <dgm:spPr/>
    </dgm:pt>
    <dgm:pt modelId="{E7FB94B3-E57A-405F-A453-9F7646955D50}" type="pres">
      <dgm:prSet presAssocID="{3D4C22C7-59B5-48F3-8EA4-52209A6ABC6A}" presName="parentTextArrow" presStyleLbl="node1" presStyleIdx="0" presStyleCnt="3"/>
      <dgm:spPr/>
    </dgm:pt>
    <dgm:pt modelId="{8C11E2C3-F12A-4008-89D6-1DBAA44433CD}" type="pres">
      <dgm:prSet presAssocID="{3D4C22C7-59B5-48F3-8EA4-52209A6ABC6A}" presName="arrow" presStyleLbl="node1" presStyleIdx="1" presStyleCnt="3" custScaleY="77132"/>
      <dgm:spPr/>
    </dgm:pt>
    <dgm:pt modelId="{FDF54241-4F06-42CD-82E4-E3915A0CB781}" type="pres">
      <dgm:prSet presAssocID="{3D4C22C7-59B5-48F3-8EA4-52209A6ABC6A}" presName="descendantArrow" presStyleCnt="0"/>
      <dgm:spPr/>
    </dgm:pt>
    <dgm:pt modelId="{4014E59F-754F-4A57-B034-7B5C233C08E0}" type="pres">
      <dgm:prSet presAssocID="{C0674F1B-2A39-4596-83A2-1CB3E5BF69C3}" presName="childTextArrow" presStyleLbl="fgAccFollowNode1" presStyleIdx="1" presStyleCnt="3" custScaleX="2000000" custScaleY="105920" custLinFactNeighborX="8038" custLinFactNeighborY="-10448">
        <dgm:presLayoutVars>
          <dgm:bulletEnabled val="1"/>
        </dgm:presLayoutVars>
      </dgm:prSet>
      <dgm:spPr/>
    </dgm:pt>
    <dgm:pt modelId="{52300446-0EC8-4ADC-8F8D-9A40FADD6A79}" type="pres">
      <dgm:prSet presAssocID="{49237E96-F49E-4CDB-83DE-DFC151B965E5}" presName="sp" presStyleCnt="0"/>
      <dgm:spPr/>
    </dgm:pt>
    <dgm:pt modelId="{298762A6-AE3B-4136-822D-BD4E07EF0FCC}" type="pres">
      <dgm:prSet presAssocID="{597ABFCA-20A8-4303-8F25-DCCA22A30D4F}" presName="arrowAndChildren" presStyleCnt="0"/>
      <dgm:spPr/>
    </dgm:pt>
    <dgm:pt modelId="{FB8AADFA-407A-4087-ADBE-77AB887C2148}" type="pres">
      <dgm:prSet presAssocID="{597ABFCA-20A8-4303-8F25-DCCA22A30D4F}" presName="parentTextArrow" presStyleLbl="node1" presStyleIdx="1" presStyleCnt="3"/>
      <dgm:spPr/>
    </dgm:pt>
    <dgm:pt modelId="{BD774678-155D-4449-9A82-714740CC3FC1}" type="pres">
      <dgm:prSet presAssocID="{597ABFCA-20A8-4303-8F25-DCCA22A30D4F}" presName="arrow" presStyleLbl="node1" presStyleIdx="2" presStyleCnt="3"/>
      <dgm:spPr/>
    </dgm:pt>
    <dgm:pt modelId="{72884B94-C404-465C-B689-1BFFD72A0565}" type="pres">
      <dgm:prSet presAssocID="{597ABFCA-20A8-4303-8F25-DCCA22A30D4F}" presName="descendantArrow" presStyleCnt="0"/>
      <dgm:spPr/>
    </dgm:pt>
    <dgm:pt modelId="{68E18CF4-4CD2-4E17-B9DB-8DC2B0667864}" type="pres">
      <dgm:prSet presAssocID="{1C34B7CE-50B2-4E3E-BB32-DE03815EDCDC}" presName="childTextArrow" presStyleLbl="fgAccFollowNode1" presStyleIdx="2" presStyleCnt="3" custScaleX="100000" custScaleY="114178" custLinFactNeighborX="-1001" custLinFactNeighborY="-5928">
        <dgm:presLayoutVars>
          <dgm:bulletEnabled val="1"/>
        </dgm:presLayoutVars>
      </dgm:prSet>
      <dgm:spPr/>
    </dgm:pt>
  </dgm:ptLst>
  <dgm:cxnLst>
    <dgm:cxn modelId="{247F4246-9F72-4C34-A65B-73A61B21082A}" srcId="{7A38B248-46EE-497A-A53F-67AC2B8753C3}" destId="{DADB68E1-171B-45EC-9B11-32849D806D33}" srcOrd="2" destOrd="0" parTransId="{31184038-5FCA-438E-98E0-5F9BD26C536E}" sibTransId="{547C4E00-B766-4490-AA27-B906C2A04F9A}"/>
    <dgm:cxn modelId="{B6EAB84A-5740-4369-8CBB-B23C69A1CF5B}" type="presOf" srcId="{DADB68E1-171B-45EC-9B11-32849D806D33}" destId="{80011152-82A6-40B9-87C1-2E6269FAB697}" srcOrd="0" destOrd="0" presId="urn:microsoft.com/office/officeart/2005/8/layout/process4"/>
    <dgm:cxn modelId="{5D15BC53-9B59-4BEA-89C7-CDC406559D57}" type="presOf" srcId="{597ABFCA-20A8-4303-8F25-DCCA22A30D4F}" destId="{FB8AADFA-407A-4087-ADBE-77AB887C2148}" srcOrd="0" destOrd="0" presId="urn:microsoft.com/office/officeart/2005/8/layout/process4"/>
    <dgm:cxn modelId="{2D7A9A55-983B-4A37-96D3-FC2B8C89D585}" type="presOf" srcId="{5F7973A5-7858-4981-B4F3-8E965B484690}" destId="{9049E287-FDF2-4BEE-8245-2DEB34D00AF8}" srcOrd="0" destOrd="0" presId="urn:microsoft.com/office/officeart/2005/8/layout/process4"/>
    <dgm:cxn modelId="{4F062479-AFB8-4F3B-9A92-7CB03A8028D9}" type="presOf" srcId="{3D4C22C7-59B5-48F3-8EA4-52209A6ABC6A}" destId="{E7FB94B3-E57A-405F-A453-9F7646955D50}" srcOrd="0" destOrd="0" presId="urn:microsoft.com/office/officeart/2005/8/layout/process4"/>
    <dgm:cxn modelId="{0661007F-DBF2-4B41-872B-17BE2B075C2D}" srcId="{597ABFCA-20A8-4303-8F25-DCCA22A30D4F}" destId="{1C34B7CE-50B2-4E3E-BB32-DE03815EDCDC}" srcOrd="0" destOrd="0" parTransId="{BB6F805B-E771-4955-9F56-E956783219AD}" sibTransId="{911BF35A-A84C-4769-A878-2C6DFDBEC393}"/>
    <dgm:cxn modelId="{C0A1FB97-28EE-4675-B4E2-F33A780591E6}" type="presOf" srcId="{C0674F1B-2A39-4596-83A2-1CB3E5BF69C3}" destId="{4014E59F-754F-4A57-B034-7B5C233C08E0}" srcOrd="0" destOrd="0" presId="urn:microsoft.com/office/officeart/2005/8/layout/process4"/>
    <dgm:cxn modelId="{BDF7869B-F869-4954-B183-A1873C275720}" type="presOf" srcId="{7A38B248-46EE-497A-A53F-67AC2B8753C3}" destId="{D3C31978-5E3D-441B-B076-37EA9A581D7D}" srcOrd="0" destOrd="0" presId="urn:microsoft.com/office/officeart/2005/8/layout/process4"/>
    <dgm:cxn modelId="{4DDF24A3-295A-48E8-AA5D-366FE011C7F3}" srcId="{DADB68E1-171B-45EC-9B11-32849D806D33}" destId="{5F7973A5-7858-4981-B4F3-8E965B484690}" srcOrd="0" destOrd="0" parTransId="{A5566404-0EAD-466E-90C8-731DF78BC1E3}" sibTransId="{19125894-BD99-4FA3-AE0D-EDC17C714273}"/>
    <dgm:cxn modelId="{6A1119A7-0AAB-4A8C-B4EF-6EF676C72AB4}" srcId="{7A38B248-46EE-497A-A53F-67AC2B8753C3}" destId="{3D4C22C7-59B5-48F3-8EA4-52209A6ABC6A}" srcOrd="1" destOrd="0" parTransId="{B3B5AC18-1459-4138-A129-F64D9399B0EC}" sibTransId="{4A773209-F41E-4279-BDCD-879190F711E8}"/>
    <dgm:cxn modelId="{BCABE4A7-D639-4E89-BD6C-39EC5C58E122}" type="presOf" srcId="{3D4C22C7-59B5-48F3-8EA4-52209A6ABC6A}" destId="{8C11E2C3-F12A-4008-89D6-1DBAA44433CD}" srcOrd="1" destOrd="0" presId="urn:microsoft.com/office/officeart/2005/8/layout/process4"/>
    <dgm:cxn modelId="{7F7FE9B0-9784-4D05-9ED3-D2A1854F0D8F}" type="presOf" srcId="{597ABFCA-20A8-4303-8F25-DCCA22A30D4F}" destId="{BD774678-155D-4449-9A82-714740CC3FC1}" srcOrd="1" destOrd="0" presId="urn:microsoft.com/office/officeart/2005/8/layout/process4"/>
    <dgm:cxn modelId="{43CDBAB5-6B8D-4FA4-8639-4A04CE02F866}" srcId="{7A38B248-46EE-497A-A53F-67AC2B8753C3}" destId="{597ABFCA-20A8-4303-8F25-DCCA22A30D4F}" srcOrd="0" destOrd="0" parTransId="{6C6F59D8-0DB6-439B-8986-93EB63752EC2}" sibTransId="{49237E96-F49E-4CDB-83DE-DFC151B965E5}"/>
    <dgm:cxn modelId="{F7C747B6-F621-4B9C-8F40-890D4E4B3307}" srcId="{3D4C22C7-59B5-48F3-8EA4-52209A6ABC6A}" destId="{C0674F1B-2A39-4596-83A2-1CB3E5BF69C3}" srcOrd="0" destOrd="0" parTransId="{A0C16364-342E-489B-A244-3032D7119F3E}" sibTransId="{E75BA79F-2742-487F-845E-D80D9F1CBCC8}"/>
    <dgm:cxn modelId="{ADFB55C2-7585-4BB7-B8F9-7A9BB66A42AB}" type="presOf" srcId="{DADB68E1-171B-45EC-9B11-32849D806D33}" destId="{4EC0600D-9116-43C8-9AC4-67014CA63E37}" srcOrd="1" destOrd="0" presId="urn:microsoft.com/office/officeart/2005/8/layout/process4"/>
    <dgm:cxn modelId="{DDDDF8C9-B1D3-42C2-A1A8-AEE3D928738A}" type="presOf" srcId="{1C34B7CE-50B2-4E3E-BB32-DE03815EDCDC}" destId="{68E18CF4-4CD2-4E17-B9DB-8DC2B0667864}" srcOrd="0" destOrd="0" presId="urn:microsoft.com/office/officeart/2005/8/layout/process4"/>
    <dgm:cxn modelId="{00F17496-4E03-44D2-A08D-F8ACC944F2EE}" type="presParOf" srcId="{D3C31978-5E3D-441B-B076-37EA9A581D7D}" destId="{4EC39B4F-1AB3-449E-935A-34C7A3043D72}" srcOrd="0" destOrd="0" presId="urn:microsoft.com/office/officeart/2005/8/layout/process4"/>
    <dgm:cxn modelId="{CF5070A3-0BF9-4C69-AFC5-3D6AEF76745B}" type="presParOf" srcId="{4EC39B4F-1AB3-449E-935A-34C7A3043D72}" destId="{80011152-82A6-40B9-87C1-2E6269FAB697}" srcOrd="0" destOrd="0" presId="urn:microsoft.com/office/officeart/2005/8/layout/process4"/>
    <dgm:cxn modelId="{BDD80E0B-DBEC-4015-9310-ACBF1B3FDA11}" type="presParOf" srcId="{4EC39B4F-1AB3-449E-935A-34C7A3043D72}" destId="{4EC0600D-9116-43C8-9AC4-67014CA63E37}" srcOrd="1" destOrd="0" presId="urn:microsoft.com/office/officeart/2005/8/layout/process4"/>
    <dgm:cxn modelId="{B911197B-FFB8-4EDF-A4A0-9C12C601794F}" type="presParOf" srcId="{4EC39B4F-1AB3-449E-935A-34C7A3043D72}" destId="{B8C9113B-B15F-46C5-AA5F-8BD75FC26CF0}" srcOrd="2" destOrd="0" presId="urn:microsoft.com/office/officeart/2005/8/layout/process4"/>
    <dgm:cxn modelId="{1B0F4278-025E-40B0-8573-A237E02CB5CA}" type="presParOf" srcId="{B8C9113B-B15F-46C5-AA5F-8BD75FC26CF0}" destId="{9049E287-FDF2-4BEE-8245-2DEB34D00AF8}" srcOrd="0" destOrd="0" presId="urn:microsoft.com/office/officeart/2005/8/layout/process4"/>
    <dgm:cxn modelId="{B5F3A28F-E105-46BA-9A2E-B3AAE6F37606}" type="presParOf" srcId="{D3C31978-5E3D-441B-B076-37EA9A581D7D}" destId="{7AEFFDFD-0396-44DC-8F51-91BAF7FBA014}" srcOrd="1" destOrd="0" presId="urn:microsoft.com/office/officeart/2005/8/layout/process4"/>
    <dgm:cxn modelId="{7FC5BE05-7530-4CAE-A056-1FDB37748913}" type="presParOf" srcId="{D3C31978-5E3D-441B-B076-37EA9A581D7D}" destId="{78DB9ABD-8202-4794-82BD-4B933012EBEE}" srcOrd="2" destOrd="0" presId="urn:microsoft.com/office/officeart/2005/8/layout/process4"/>
    <dgm:cxn modelId="{AB691EE3-AB03-4672-AC30-49933F569351}" type="presParOf" srcId="{78DB9ABD-8202-4794-82BD-4B933012EBEE}" destId="{E7FB94B3-E57A-405F-A453-9F7646955D50}" srcOrd="0" destOrd="0" presId="urn:microsoft.com/office/officeart/2005/8/layout/process4"/>
    <dgm:cxn modelId="{5613053E-22AE-4C96-A940-7FCF52156913}" type="presParOf" srcId="{78DB9ABD-8202-4794-82BD-4B933012EBEE}" destId="{8C11E2C3-F12A-4008-89D6-1DBAA44433CD}" srcOrd="1" destOrd="0" presId="urn:microsoft.com/office/officeart/2005/8/layout/process4"/>
    <dgm:cxn modelId="{C7692F2E-99CC-42BD-B94A-7FE9F7708C41}" type="presParOf" srcId="{78DB9ABD-8202-4794-82BD-4B933012EBEE}" destId="{FDF54241-4F06-42CD-82E4-E3915A0CB781}" srcOrd="2" destOrd="0" presId="urn:microsoft.com/office/officeart/2005/8/layout/process4"/>
    <dgm:cxn modelId="{144AA7B5-0E65-4BF4-A271-2CC1FAE5A846}" type="presParOf" srcId="{FDF54241-4F06-42CD-82E4-E3915A0CB781}" destId="{4014E59F-754F-4A57-B034-7B5C233C08E0}" srcOrd="0" destOrd="0" presId="urn:microsoft.com/office/officeart/2005/8/layout/process4"/>
    <dgm:cxn modelId="{AD3B18B4-390C-4AC5-AF6C-9AFC32CAB87A}" type="presParOf" srcId="{D3C31978-5E3D-441B-B076-37EA9A581D7D}" destId="{52300446-0EC8-4ADC-8F8D-9A40FADD6A79}" srcOrd="3" destOrd="0" presId="urn:microsoft.com/office/officeart/2005/8/layout/process4"/>
    <dgm:cxn modelId="{A97040AE-9B90-41C4-BB12-B99D3395561F}" type="presParOf" srcId="{D3C31978-5E3D-441B-B076-37EA9A581D7D}" destId="{298762A6-AE3B-4136-822D-BD4E07EF0FCC}" srcOrd="4" destOrd="0" presId="urn:microsoft.com/office/officeart/2005/8/layout/process4"/>
    <dgm:cxn modelId="{B6079E8C-9D54-456B-BB49-5910094B23DC}" type="presParOf" srcId="{298762A6-AE3B-4136-822D-BD4E07EF0FCC}" destId="{FB8AADFA-407A-4087-ADBE-77AB887C2148}" srcOrd="0" destOrd="0" presId="urn:microsoft.com/office/officeart/2005/8/layout/process4"/>
    <dgm:cxn modelId="{B0B88334-947A-425D-A0C8-BB7E8525191F}" type="presParOf" srcId="{298762A6-AE3B-4136-822D-BD4E07EF0FCC}" destId="{BD774678-155D-4449-9A82-714740CC3FC1}" srcOrd="1" destOrd="0" presId="urn:microsoft.com/office/officeart/2005/8/layout/process4"/>
    <dgm:cxn modelId="{65E31ED8-6DAC-46CF-90A5-52B57ACEFD52}" type="presParOf" srcId="{298762A6-AE3B-4136-822D-BD4E07EF0FCC}" destId="{72884B94-C404-465C-B689-1BFFD72A0565}" srcOrd="2" destOrd="0" presId="urn:microsoft.com/office/officeart/2005/8/layout/process4"/>
    <dgm:cxn modelId="{0F931E4A-8B31-4A06-BC50-BD554B337757}" type="presParOf" srcId="{72884B94-C404-465C-B689-1BFFD72A0565}" destId="{68E18CF4-4CD2-4E17-B9DB-8DC2B06678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74673-BC2E-4BF9-9526-4530F84C3DDF}">
      <dsp:nvSpPr>
        <dsp:cNvPr id="0" name=""/>
        <dsp:cNvSpPr/>
      </dsp:nvSpPr>
      <dsp:spPr>
        <a:xfrm>
          <a:off x="4428054" y="595196"/>
          <a:ext cx="3710737" cy="481055"/>
        </a:xfrm>
        <a:custGeom>
          <a:avLst/>
          <a:gdLst/>
          <a:ahLst/>
          <a:cxnLst/>
          <a:rect l="0" t="0" r="0" b="0"/>
          <a:pathLst>
            <a:path>
              <a:moveTo>
                <a:pt x="0" y="0"/>
              </a:moveTo>
              <a:lnTo>
                <a:pt x="0" y="376911"/>
              </a:lnTo>
              <a:lnTo>
                <a:pt x="3710737" y="376911"/>
              </a:lnTo>
              <a:lnTo>
                <a:pt x="3710737"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6E51D-B5B6-4A5F-8C06-686FA45A5FE6}">
      <dsp:nvSpPr>
        <dsp:cNvPr id="0" name=""/>
        <dsp:cNvSpPr/>
      </dsp:nvSpPr>
      <dsp:spPr>
        <a:xfrm>
          <a:off x="4428054" y="595196"/>
          <a:ext cx="2234611" cy="481055"/>
        </a:xfrm>
        <a:custGeom>
          <a:avLst/>
          <a:gdLst/>
          <a:ahLst/>
          <a:cxnLst/>
          <a:rect l="0" t="0" r="0" b="0"/>
          <a:pathLst>
            <a:path>
              <a:moveTo>
                <a:pt x="0" y="0"/>
              </a:moveTo>
              <a:lnTo>
                <a:pt x="0" y="376911"/>
              </a:lnTo>
              <a:lnTo>
                <a:pt x="2234611" y="376911"/>
              </a:lnTo>
              <a:lnTo>
                <a:pt x="2234611"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727DB-CE6B-4474-BFEF-B6F78758D3C8}">
      <dsp:nvSpPr>
        <dsp:cNvPr id="0" name=""/>
        <dsp:cNvSpPr/>
      </dsp:nvSpPr>
      <dsp:spPr>
        <a:xfrm>
          <a:off x="4428054" y="595196"/>
          <a:ext cx="1035053" cy="481055"/>
        </a:xfrm>
        <a:custGeom>
          <a:avLst/>
          <a:gdLst/>
          <a:ahLst/>
          <a:cxnLst/>
          <a:rect l="0" t="0" r="0" b="0"/>
          <a:pathLst>
            <a:path>
              <a:moveTo>
                <a:pt x="0" y="0"/>
              </a:moveTo>
              <a:lnTo>
                <a:pt x="0" y="376911"/>
              </a:lnTo>
              <a:lnTo>
                <a:pt x="1035053" y="376911"/>
              </a:lnTo>
              <a:lnTo>
                <a:pt x="1035053"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E8D12-7D3A-4CDA-8412-B9392C74A37D}">
      <dsp:nvSpPr>
        <dsp:cNvPr id="0" name=""/>
        <dsp:cNvSpPr/>
      </dsp:nvSpPr>
      <dsp:spPr>
        <a:xfrm>
          <a:off x="3787372" y="595196"/>
          <a:ext cx="640682" cy="481055"/>
        </a:xfrm>
        <a:custGeom>
          <a:avLst/>
          <a:gdLst/>
          <a:ahLst/>
          <a:cxnLst/>
          <a:rect l="0" t="0" r="0" b="0"/>
          <a:pathLst>
            <a:path>
              <a:moveTo>
                <a:pt x="640682" y="0"/>
              </a:moveTo>
              <a:lnTo>
                <a:pt x="640682" y="376911"/>
              </a:lnTo>
              <a:lnTo>
                <a:pt x="0" y="376911"/>
              </a:lnTo>
              <a:lnTo>
                <a:pt x="0"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52C7-54A3-4249-924F-80CD293AE101}">
      <dsp:nvSpPr>
        <dsp:cNvPr id="0" name=""/>
        <dsp:cNvSpPr/>
      </dsp:nvSpPr>
      <dsp:spPr>
        <a:xfrm>
          <a:off x="1937183" y="595196"/>
          <a:ext cx="2490870" cy="481055"/>
        </a:xfrm>
        <a:custGeom>
          <a:avLst/>
          <a:gdLst/>
          <a:ahLst/>
          <a:cxnLst/>
          <a:rect l="0" t="0" r="0" b="0"/>
          <a:pathLst>
            <a:path>
              <a:moveTo>
                <a:pt x="2490870" y="0"/>
              </a:moveTo>
              <a:lnTo>
                <a:pt x="2490870" y="376911"/>
              </a:lnTo>
              <a:lnTo>
                <a:pt x="0" y="376911"/>
              </a:lnTo>
              <a:lnTo>
                <a:pt x="0"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EFD99-AD55-4EBB-9629-06AB0BB2E819}">
      <dsp:nvSpPr>
        <dsp:cNvPr id="0" name=""/>
        <dsp:cNvSpPr/>
      </dsp:nvSpPr>
      <dsp:spPr>
        <a:xfrm>
          <a:off x="563174" y="595196"/>
          <a:ext cx="3864880" cy="481055"/>
        </a:xfrm>
        <a:custGeom>
          <a:avLst/>
          <a:gdLst/>
          <a:ahLst/>
          <a:cxnLst/>
          <a:rect l="0" t="0" r="0" b="0"/>
          <a:pathLst>
            <a:path>
              <a:moveTo>
                <a:pt x="3864880" y="0"/>
              </a:moveTo>
              <a:lnTo>
                <a:pt x="3864880" y="376911"/>
              </a:lnTo>
              <a:lnTo>
                <a:pt x="0" y="376911"/>
              </a:lnTo>
              <a:lnTo>
                <a:pt x="0" y="481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8BBEE-5AFF-429E-B984-F10DC3884CDA}">
      <dsp:nvSpPr>
        <dsp:cNvPr id="0" name=""/>
        <dsp:cNvSpPr/>
      </dsp:nvSpPr>
      <dsp:spPr>
        <a:xfrm>
          <a:off x="230279" y="-118664"/>
          <a:ext cx="8395550"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2B345-846B-4F7A-B2D2-538798318E4B}">
      <dsp:nvSpPr>
        <dsp:cNvPr id="0" name=""/>
        <dsp:cNvSpPr/>
      </dsp:nvSpPr>
      <dsp:spPr>
        <a:xfrm>
          <a:off x="355189" y="0"/>
          <a:ext cx="8395550"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ea typeface="+mn-ea"/>
            </a:rPr>
            <a:t>1. </a:t>
          </a:r>
          <a:r>
            <a:rPr lang="en-US" sz="1200" b="1" kern="1200" dirty="0">
              <a:ea typeface="+mn-ea"/>
            </a:rPr>
            <a:t>DEVELOPMENT OF METHODOLOGICAL APPROACHES TO THE EVALUATION OF NATURAL RESOURCES AT THE CURRENT MARKET VALUE AND CALCULATION OF THE PRODUCTIVITY OF NATURAL RESOURCES</a:t>
          </a:r>
          <a:endParaRPr lang="ru-RU" sz="1200" b="1" kern="1200" dirty="0">
            <a:latin typeface="Arial" panose="020B0604020202020204" pitchFamily="34" charset="0"/>
            <a:cs typeface="Arial" panose="020B0604020202020204" pitchFamily="34" charset="0"/>
          </a:endParaRPr>
        </a:p>
      </dsp:txBody>
      <dsp:txXfrm>
        <a:off x="376097" y="20908"/>
        <a:ext cx="8353734" cy="672044"/>
      </dsp:txXfrm>
    </dsp:sp>
    <dsp:sp modelId="{E586C466-BD11-4B8A-A4DD-B23C432E0198}">
      <dsp:nvSpPr>
        <dsp:cNvPr id="0" name=""/>
        <dsp:cNvSpPr/>
      </dsp:nvSpPr>
      <dsp:spPr>
        <a:xfrm>
          <a:off x="1079" y="1076251"/>
          <a:ext cx="1124189"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21569-21CF-4479-8A3B-E675271EA2DD}">
      <dsp:nvSpPr>
        <dsp:cNvPr id="0" name=""/>
        <dsp:cNvSpPr/>
      </dsp:nvSpPr>
      <dsp:spPr>
        <a:xfrm>
          <a:off x="125989" y="1194916"/>
          <a:ext cx="1124189"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altLang="ru-RU" sz="1050" kern="1200" dirty="0">
              <a:latin typeface="Arial" panose="020B0604020202020204" pitchFamily="34" charset="0"/>
              <a:cs typeface="Arial" panose="020B0604020202020204" pitchFamily="34" charset="0"/>
            </a:rPr>
            <a:t>Water resources</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2013 </a:t>
          </a:r>
          <a:endParaRPr lang="ru-RU" sz="1050" kern="1200" dirty="0">
            <a:latin typeface="Arial" panose="020B0604020202020204" pitchFamily="34" charset="0"/>
            <a:cs typeface="Arial" panose="020B0604020202020204" pitchFamily="34" charset="0"/>
          </a:endParaRPr>
        </a:p>
      </dsp:txBody>
      <dsp:txXfrm>
        <a:off x="146897" y="1215824"/>
        <a:ext cx="1082373" cy="672044"/>
      </dsp:txXfrm>
    </dsp:sp>
    <dsp:sp modelId="{78E1C30E-22E9-4F94-95AC-4308E671050D}">
      <dsp:nvSpPr>
        <dsp:cNvPr id="0" name=""/>
        <dsp:cNvSpPr/>
      </dsp:nvSpPr>
      <dsp:spPr>
        <a:xfrm>
          <a:off x="1375088" y="1076251"/>
          <a:ext cx="1124189"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CA07A-218D-4800-832A-2ADC14D69A84}">
      <dsp:nvSpPr>
        <dsp:cNvPr id="0" name=""/>
        <dsp:cNvSpPr/>
      </dsp:nvSpPr>
      <dsp:spPr>
        <a:xfrm>
          <a:off x="1499998" y="1194916"/>
          <a:ext cx="1124189"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altLang="ru-RU" sz="1050" kern="1200" dirty="0">
              <a:latin typeface="Arial" panose="020B0604020202020204" pitchFamily="34" charset="0"/>
              <a:cs typeface="Arial" panose="020B0604020202020204" pitchFamily="34" charset="0"/>
            </a:rPr>
            <a:t>Mineral and energy resources</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2013</a:t>
          </a:r>
          <a:endParaRPr lang="ru-RU" sz="1050" kern="1200" dirty="0"/>
        </a:p>
      </dsp:txBody>
      <dsp:txXfrm>
        <a:off x="1520906" y="1215824"/>
        <a:ext cx="1082373" cy="672044"/>
      </dsp:txXfrm>
    </dsp:sp>
    <dsp:sp modelId="{9C84CE1C-3DBF-426E-807E-5A3D07C2EE84}">
      <dsp:nvSpPr>
        <dsp:cNvPr id="0" name=""/>
        <dsp:cNvSpPr/>
      </dsp:nvSpPr>
      <dsp:spPr>
        <a:xfrm>
          <a:off x="2749098" y="1076251"/>
          <a:ext cx="2076547"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F35B5-6661-4E08-A2BE-AE8D210B132F}">
      <dsp:nvSpPr>
        <dsp:cNvPr id="0" name=""/>
        <dsp:cNvSpPr/>
      </dsp:nvSpPr>
      <dsp:spPr>
        <a:xfrm>
          <a:off x="2874008" y="1194916"/>
          <a:ext cx="2076547"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altLang="ru-RU" sz="1050" kern="1200" dirty="0">
              <a:latin typeface="Arial" panose="020B0604020202020204" pitchFamily="34" charset="0"/>
              <a:cs typeface="Arial" panose="020B0604020202020204" pitchFamily="34" charset="0"/>
            </a:rPr>
            <a:t>Non-cultivated biological animal and plant resources </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 2014 </a:t>
          </a:r>
          <a:endParaRPr lang="ru-RU" sz="1050" kern="1200" dirty="0">
            <a:latin typeface="Arial" panose="020B0604020202020204" pitchFamily="34" charset="0"/>
            <a:cs typeface="Arial" panose="020B0604020202020204" pitchFamily="34" charset="0"/>
          </a:endParaRPr>
        </a:p>
      </dsp:txBody>
      <dsp:txXfrm>
        <a:off x="2894916" y="1215824"/>
        <a:ext cx="2034731" cy="672044"/>
      </dsp:txXfrm>
    </dsp:sp>
    <dsp:sp modelId="{6749B08D-F3DC-4F1D-8280-FB94413ECEBB}">
      <dsp:nvSpPr>
        <dsp:cNvPr id="0" name=""/>
        <dsp:cNvSpPr/>
      </dsp:nvSpPr>
      <dsp:spPr>
        <a:xfrm>
          <a:off x="5075465" y="1076251"/>
          <a:ext cx="775286"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3898F-44A3-4EC1-8098-4C60C72E51AD}">
      <dsp:nvSpPr>
        <dsp:cNvPr id="0" name=""/>
        <dsp:cNvSpPr/>
      </dsp:nvSpPr>
      <dsp:spPr>
        <a:xfrm>
          <a:off x="5200375" y="1194916"/>
          <a:ext cx="775286"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altLang="ru-RU" sz="1050" kern="1200" dirty="0">
              <a:latin typeface="Arial" panose="020B0604020202020204" pitchFamily="34" charset="0"/>
              <a:cs typeface="Arial" panose="020B0604020202020204" pitchFamily="34" charset="0"/>
            </a:rPr>
            <a:t>Lands</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 2014 </a:t>
          </a:r>
          <a:endParaRPr lang="ru-RU" sz="1050" kern="1200" dirty="0">
            <a:latin typeface="Arial" panose="020B0604020202020204" pitchFamily="34" charset="0"/>
            <a:cs typeface="Arial" panose="020B0604020202020204" pitchFamily="34" charset="0"/>
          </a:endParaRPr>
        </a:p>
      </dsp:txBody>
      <dsp:txXfrm>
        <a:off x="5221283" y="1215824"/>
        <a:ext cx="733470" cy="672044"/>
      </dsp:txXfrm>
    </dsp:sp>
    <dsp:sp modelId="{57847024-A07E-4BBD-9EA8-CABB0D9C7FF4}">
      <dsp:nvSpPr>
        <dsp:cNvPr id="0" name=""/>
        <dsp:cNvSpPr/>
      </dsp:nvSpPr>
      <dsp:spPr>
        <a:xfrm>
          <a:off x="6100571" y="1076251"/>
          <a:ext cx="1124189"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767F1-9D08-4950-91C1-027D1FA7ED35}">
      <dsp:nvSpPr>
        <dsp:cNvPr id="0" name=""/>
        <dsp:cNvSpPr/>
      </dsp:nvSpPr>
      <dsp:spPr>
        <a:xfrm>
          <a:off x="6225481" y="1194916"/>
          <a:ext cx="1124189"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altLang="ru-RU" sz="1050" kern="1200" dirty="0">
              <a:latin typeface="Arial" panose="020B0604020202020204" pitchFamily="34" charset="0"/>
              <a:cs typeface="Arial" panose="020B0604020202020204" pitchFamily="34" charset="0"/>
            </a:rPr>
            <a:t>Aquatic resources</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2015 </a:t>
          </a:r>
          <a:endParaRPr lang="ru-RU" sz="1050" kern="1200" dirty="0"/>
        </a:p>
      </dsp:txBody>
      <dsp:txXfrm>
        <a:off x="6246389" y="1215824"/>
        <a:ext cx="1082373" cy="672044"/>
      </dsp:txXfrm>
    </dsp:sp>
    <dsp:sp modelId="{A7D9B981-5A93-4405-89A4-98E90142D402}">
      <dsp:nvSpPr>
        <dsp:cNvPr id="0" name=""/>
        <dsp:cNvSpPr/>
      </dsp:nvSpPr>
      <dsp:spPr>
        <a:xfrm>
          <a:off x="7474581" y="1076251"/>
          <a:ext cx="1328421" cy="713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4E853-2110-41BE-9937-B61C78BBD5EA}">
      <dsp:nvSpPr>
        <dsp:cNvPr id="0" name=""/>
        <dsp:cNvSpPr/>
      </dsp:nvSpPr>
      <dsp:spPr>
        <a:xfrm>
          <a:off x="7599491" y="1194916"/>
          <a:ext cx="1328421" cy="713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GB" altLang="ru-RU" sz="1050" kern="1200" dirty="0">
              <a:latin typeface="Arial" panose="020B0604020202020204" pitchFamily="34" charset="0"/>
              <a:cs typeface="Arial" panose="020B0604020202020204" pitchFamily="34" charset="0"/>
            </a:rPr>
            <a:t>Natural resource productivity</a:t>
          </a:r>
        </a:p>
        <a:p>
          <a:pPr marL="0" lvl="0" indent="0" algn="ctr" defTabSz="466725">
            <a:lnSpc>
              <a:spcPct val="90000"/>
            </a:lnSpc>
            <a:spcBef>
              <a:spcPct val="0"/>
            </a:spcBef>
            <a:spcAft>
              <a:spcPct val="35000"/>
            </a:spcAft>
            <a:buNone/>
          </a:pPr>
          <a:r>
            <a:rPr lang="ru-RU" altLang="ru-RU" sz="1050" kern="1200" dirty="0">
              <a:latin typeface="Arial" panose="020B0604020202020204" pitchFamily="34" charset="0"/>
              <a:cs typeface="Arial" panose="020B0604020202020204" pitchFamily="34" charset="0"/>
            </a:rPr>
            <a:t>2018 </a:t>
          </a:r>
          <a:endParaRPr lang="ru-RU" sz="1050" kern="1200" dirty="0">
            <a:latin typeface="Arial" panose="020B0604020202020204" pitchFamily="34" charset="0"/>
            <a:cs typeface="Arial" panose="020B0604020202020204" pitchFamily="34" charset="0"/>
          </a:endParaRPr>
        </a:p>
      </dsp:txBody>
      <dsp:txXfrm>
        <a:off x="7620399" y="1215824"/>
        <a:ext cx="1286605" cy="672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6E51D-B5B6-4A5F-8C06-686FA45A5FE6}">
      <dsp:nvSpPr>
        <dsp:cNvPr id="0" name=""/>
        <dsp:cNvSpPr/>
      </dsp:nvSpPr>
      <dsp:spPr>
        <a:xfrm>
          <a:off x="4433683" y="503267"/>
          <a:ext cx="3488154" cy="377013"/>
        </a:xfrm>
        <a:custGeom>
          <a:avLst/>
          <a:gdLst/>
          <a:ahLst/>
          <a:cxnLst/>
          <a:rect l="0" t="0" r="0" b="0"/>
          <a:pathLst>
            <a:path>
              <a:moveTo>
                <a:pt x="0" y="0"/>
              </a:moveTo>
              <a:lnTo>
                <a:pt x="0" y="288954"/>
              </a:lnTo>
              <a:lnTo>
                <a:pt x="3488154" y="288954"/>
              </a:lnTo>
              <a:lnTo>
                <a:pt x="3488154" y="377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727DB-CE6B-4474-BFEF-B6F78758D3C8}">
      <dsp:nvSpPr>
        <dsp:cNvPr id="0" name=""/>
        <dsp:cNvSpPr/>
      </dsp:nvSpPr>
      <dsp:spPr>
        <a:xfrm>
          <a:off x="4433683" y="503267"/>
          <a:ext cx="1577643" cy="377013"/>
        </a:xfrm>
        <a:custGeom>
          <a:avLst/>
          <a:gdLst/>
          <a:ahLst/>
          <a:cxnLst/>
          <a:rect l="0" t="0" r="0" b="0"/>
          <a:pathLst>
            <a:path>
              <a:moveTo>
                <a:pt x="0" y="0"/>
              </a:moveTo>
              <a:lnTo>
                <a:pt x="0" y="288954"/>
              </a:lnTo>
              <a:lnTo>
                <a:pt x="1577643" y="288954"/>
              </a:lnTo>
              <a:lnTo>
                <a:pt x="1577643" y="377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E8D12-7D3A-4CDA-8412-B9392C74A37D}">
      <dsp:nvSpPr>
        <dsp:cNvPr id="0" name=""/>
        <dsp:cNvSpPr/>
      </dsp:nvSpPr>
      <dsp:spPr>
        <a:xfrm>
          <a:off x="4162308" y="503267"/>
          <a:ext cx="271374" cy="377013"/>
        </a:xfrm>
        <a:custGeom>
          <a:avLst/>
          <a:gdLst/>
          <a:ahLst/>
          <a:cxnLst/>
          <a:rect l="0" t="0" r="0" b="0"/>
          <a:pathLst>
            <a:path>
              <a:moveTo>
                <a:pt x="271374" y="0"/>
              </a:moveTo>
              <a:lnTo>
                <a:pt x="271374" y="288954"/>
              </a:lnTo>
              <a:lnTo>
                <a:pt x="0" y="288954"/>
              </a:lnTo>
              <a:lnTo>
                <a:pt x="0" y="377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052C7-54A3-4249-924F-80CD293AE101}">
      <dsp:nvSpPr>
        <dsp:cNvPr id="0" name=""/>
        <dsp:cNvSpPr/>
      </dsp:nvSpPr>
      <dsp:spPr>
        <a:xfrm>
          <a:off x="2499508" y="503267"/>
          <a:ext cx="1934174" cy="377235"/>
        </a:xfrm>
        <a:custGeom>
          <a:avLst/>
          <a:gdLst/>
          <a:ahLst/>
          <a:cxnLst/>
          <a:rect l="0" t="0" r="0" b="0"/>
          <a:pathLst>
            <a:path>
              <a:moveTo>
                <a:pt x="1934174" y="0"/>
              </a:moveTo>
              <a:lnTo>
                <a:pt x="1934174" y="289177"/>
              </a:lnTo>
              <a:lnTo>
                <a:pt x="0" y="289177"/>
              </a:lnTo>
              <a:lnTo>
                <a:pt x="0" y="377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EFD99-AD55-4EBB-9629-06AB0BB2E819}">
      <dsp:nvSpPr>
        <dsp:cNvPr id="0" name=""/>
        <dsp:cNvSpPr/>
      </dsp:nvSpPr>
      <dsp:spPr>
        <a:xfrm>
          <a:off x="838377" y="503267"/>
          <a:ext cx="3595305" cy="377235"/>
        </a:xfrm>
        <a:custGeom>
          <a:avLst/>
          <a:gdLst/>
          <a:ahLst/>
          <a:cxnLst/>
          <a:rect l="0" t="0" r="0" b="0"/>
          <a:pathLst>
            <a:path>
              <a:moveTo>
                <a:pt x="3595305" y="0"/>
              </a:moveTo>
              <a:lnTo>
                <a:pt x="3595305" y="289177"/>
              </a:lnTo>
              <a:lnTo>
                <a:pt x="0" y="289177"/>
              </a:lnTo>
              <a:lnTo>
                <a:pt x="0" y="3772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8BBEE-5AFF-429E-B984-F10DC3884CDA}">
      <dsp:nvSpPr>
        <dsp:cNvPr id="0" name=""/>
        <dsp:cNvSpPr/>
      </dsp:nvSpPr>
      <dsp:spPr>
        <a:xfrm>
          <a:off x="223351" y="-100336"/>
          <a:ext cx="8420663" cy="603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2B345-846B-4F7A-B2D2-538798318E4B}">
      <dsp:nvSpPr>
        <dsp:cNvPr id="0" name=""/>
        <dsp:cNvSpPr/>
      </dsp:nvSpPr>
      <dsp:spPr>
        <a:xfrm>
          <a:off x="328968" y="0"/>
          <a:ext cx="8420663" cy="6036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ea typeface="+mn-ea"/>
            </a:rPr>
            <a:t>2</a:t>
          </a:r>
          <a:r>
            <a:rPr lang="en-US" sz="1200" b="1" kern="1200" dirty="0">
              <a:ea typeface="+mn-ea"/>
            </a:rPr>
            <a:t>. APPROVED STATISTICAL QUESTIONNAIRE AND APPLIED METHODS OF ASSESSING NATURAL RESOURCES AT THE CURRENT MARKET VALUE (orders of the Russian Ministry of Environment).</a:t>
          </a:r>
          <a:endParaRPr lang="ru-RU" sz="1050" b="0" kern="1200" dirty="0">
            <a:latin typeface="Arial" panose="020B0604020202020204" pitchFamily="34" charset="0"/>
            <a:cs typeface="Arial" panose="020B0604020202020204" pitchFamily="34" charset="0"/>
          </a:endParaRPr>
        </a:p>
      </dsp:txBody>
      <dsp:txXfrm>
        <a:off x="346647" y="17679"/>
        <a:ext cx="8385305" cy="568246"/>
      </dsp:txXfrm>
    </dsp:sp>
    <dsp:sp modelId="{E586C466-BD11-4B8A-A4DD-B23C432E0198}">
      <dsp:nvSpPr>
        <dsp:cNvPr id="0" name=""/>
        <dsp:cNvSpPr/>
      </dsp:nvSpPr>
      <dsp:spPr>
        <a:xfrm>
          <a:off x="115753" y="880503"/>
          <a:ext cx="1445247" cy="1438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21569-21CF-4479-8A3B-E675271EA2DD}">
      <dsp:nvSpPr>
        <dsp:cNvPr id="0" name=""/>
        <dsp:cNvSpPr/>
      </dsp:nvSpPr>
      <dsp:spPr>
        <a:xfrm>
          <a:off x="221370" y="980840"/>
          <a:ext cx="1445247" cy="1438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tx1"/>
              </a:solidFill>
              <a:effectLst/>
              <a:latin typeface="Times New Roman" pitchFamily="18" charset="0"/>
              <a:cs typeface="Times New Roman" pitchFamily="18" charset="0"/>
            </a:rPr>
            <a:t>Statistical questionnaire </a:t>
          </a:r>
          <a:br>
            <a:rPr lang="en-US" sz="1100" b="0" i="0" kern="1200" dirty="0">
              <a:solidFill>
                <a:schemeClr val="tx1"/>
              </a:solidFill>
              <a:effectLst/>
              <a:latin typeface="Times New Roman" pitchFamily="18" charset="0"/>
              <a:cs typeface="Times New Roman" pitchFamily="18" charset="0"/>
            </a:rPr>
          </a:br>
          <a:r>
            <a:rPr lang="en-US" sz="1100" b="0" i="0" kern="1200" dirty="0">
              <a:solidFill>
                <a:schemeClr val="tx1"/>
              </a:solidFill>
              <a:effectLst/>
              <a:latin typeface="Times New Roman" pitchFamily="18" charset="0"/>
              <a:cs typeface="Times New Roman" pitchFamily="18" charset="0"/>
            </a:rPr>
            <a:t>No.1-RSPI “Information on the Current Market Value of Mineral Reserves” (2017)</a:t>
          </a:r>
          <a:endParaRPr lang="ru-RU" sz="1100" kern="1200" dirty="0">
            <a:latin typeface="Arial" panose="020B0604020202020204" pitchFamily="34" charset="0"/>
            <a:cs typeface="Arial" panose="020B0604020202020204" pitchFamily="34" charset="0"/>
          </a:endParaRPr>
        </a:p>
      </dsp:txBody>
      <dsp:txXfrm>
        <a:off x="263504" y="1022974"/>
        <a:ext cx="1360979" cy="1354302"/>
      </dsp:txXfrm>
    </dsp:sp>
    <dsp:sp modelId="{78E1C30E-22E9-4F94-95AC-4308E671050D}">
      <dsp:nvSpPr>
        <dsp:cNvPr id="0" name=""/>
        <dsp:cNvSpPr/>
      </dsp:nvSpPr>
      <dsp:spPr>
        <a:xfrm>
          <a:off x="1772236" y="880503"/>
          <a:ext cx="1454544" cy="1438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CA07A-218D-4800-832A-2ADC14D69A84}">
      <dsp:nvSpPr>
        <dsp:cNvPr id="0" name=""/>
        <dsp:cNvSpPr/>
      </dsp:nvSpPr>
      <dsp:spPr>
        <a:xfrm>
          <a:off x="1877854" y="980840"/>
          <a:ext cx="1454544" cy="1438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tx1"/>
              </a:solidFill>
              <a:effectLst/>
              <a:latin typeface="Times New Roman" pitchFamily="18" charset="0"/>
              <a:cs typeface="Times New Roman" pitchFamily="18" charset="0"/>
            </a:rPr>
            <a:t>Methodology for evaluation of mineral resources in physical and monetary terms and their changes for the year</a:t>
          </a:r>
          <a:br>
            <a:rPr lang="en-US" sz="1100" b="0" i="0" kern="1200" dirty="0">
              <a:solidFill>
                <a:schemeClr val="tx1"/>
              </a:solidFill>
              <a:effectLst/>
              <a:latin typeface="Times New Roman" pitchFamily="18" charset="0"/>
              <a:cs typeface="Times New Roman" pitchFamily="18" charset="0"/>
            </a:rPr>
          </a:br>
          <a:r>
            <a:rPr lang="ru-RU" sz="1100" b="0" i="0" kern="1200" dirty="0">
              <a:solidFill>
                <a:schemeClr val="tx1"/>
              </a:solidFill>
              <a:effectLst/>
              <a:latin typeface="Times New Roman" pitchFamily="18" charset="0"/>
              <a:cs typeface="Times New Roman" pitchFamily="18" charset="0"/>
            </a:rPr>
            <a:t>(2018)</a:t>
          </a:r>
          <a:endParaRPr lang="ru-RU" sz="1100" kern="1200" dirty="0"/>
        </a:p>
      </dsp:txBody>
      <dsp:txXfrm>
        <a:off x="1919988" y="1022974"/>
        <a:ext cx="1370276" cy="1354302"/>
      </dsp:txXfrm>
    </dsp:sp>
    <dsp:sp modelId="{9C84CE1C-3DBF-426E-807E-5A3D07C2EE84}">
      <dsp:nvSpPr>
        <dsp:cNvPr id="0" name=""/>
        <dsp:cNvSpPr/>
      </dsp:nvSpPr>
      <dsp:spPr>
        <a:xfrm>
          <a:off x="3411685" y="880281"/>
          <a:ext cx="1501245" cy="1438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F35B5-6661-4E08-A2BE-AE8D210B132F}">
      <dsp:nvSpPr>
        <dsp:cNvPr id="0" name=""/>
        <dsp:cNvSpPr/>
      </dsp:nvSpPr>
      <dsp:spPr>
        <a:xfrm>
          <a:off x="3517303" y="980617"/>
          <a:ext cx="1501245" cy="1438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0" i="0" kern="1200" dirty="0">
              <a:solidFill>
                <a:schemeClr val="tx1"/>
              </a:solidFill>
              <a:effectLst/>
              <a:latin typeface="Times New Roman" pitchFamily="18" charset="0"/>
              <a:cs typeface="Times New Roman" pitchFamily="18" charset="0"/>
            </a:rPr>
            <a:t>Methodology for evaluation of </a:t>
          </a:r>
          <a:r>
            <a:rPr lang="en-GB" sz="1050" b="0" i="0" kern="1200" dirty="0">
              <a:solidFill>
                <a:schemeClr val="tx1"/>
              </a:solidFill>
              <a:effectLst/>
              <a:latin typeface="Times New Roman" pitchFamily="18" charset="0"/>
              <a:cs typeface="Times New Roman" pitchFamily="18" charset="0"/>
            </a:rPr>
            <a:t>uncultivated biological resources</a:t>
          </a:r>
          <a:r>
            <a:rPr lang="en-US" sz="1050" b="0" i="0" kern="1200" dirty="0">
              <a:solidFill>
                <a:schemeClr val="tx1"/>
              </a:solidFill>
              <a:effectLst/>
              <a:latin typeface="Times New Roman" pitchFamily="18" charset="0"/>
              <a:cs typeface="Times New Roman" pitchFamily="18" charset="0"/>
            </a:rPr>
            <a:t> in physical and monetary terms and their changes for the year</a:t>
          </a:r>
        </a:p>
        <a:p>
          <a:pPr marL="0" lvl="0" indent="0" algn="ctr" defTabSz="466725">
            <a:lnSpc>
              <a:spcPct val="90000"/>
            </a:lnSpc>
            <a:spcBef>
              <a:spcPct val="0"/>
            </a:spcBef>
            <a:spcAft>
              <a:spcPct val="35000"/>
            </a:spcAft>
            <a:buNone/>
          </a:pPr>
          <a:r>
            <a:rPr lang="ru-RU" sz="1050" b="0" i="0" kern="1200" dirty="0">
              <a:solidFill>
                <a:schemeClr val="tx1"/>
              </a:solidFill>
              <a:effectLst/>
              <a:latin typeface="Times New Roman" pitchFamily="18" charset="0"/>
              <a:cs typeface="Times New Roman" pitchFamily="18" charset="0"/>
            </a:rPr>
            <a:t>(2018)</a:t>
          </a:r>
          <a:endParaRPr lang="ru-RU" sz="1050" kern="1200" dirty="0"/>
        </a:p>
      </dsp:txBody>
      <dsp:txXfrm>
        <a:off x="3559437" y="1022751"/>
        <a:ext cx="1416977" cy="1354302"/>
      </dsp:txXfrm>
    </dsp:sp>
    <dsp:sp modelId="{6749B08D-F3DC-4F1D-8280-FB94413ECEBB}">
      <dsp:nvSpPr>
        <dsp:cNvPr id="0" name=""/>
        <dsp:cNvSpPr/>
      </dsp:nvSpPr>
      <dsp:spPr>
        <a:xfrm>
          <a:off x="5124166" y="880281"/>
          <a:ext cx="1774321" cy="1438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3898F-44A3-4EC1-8098-4C60C72E51AD}">
      <dsp:nvSpPr>
        <dsp:cNvPr id="0" name=""/>
        <dsp:cNvSpPr/>
      </dsp:nvSpPr>
      <dsp:spPr>
        <a:xfrm>
          <a:off x="5229783" y="980617"/>
          <a:ext cx="1774321" cy="1438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tx1"/>
              </a:solidFill>
              <a:effectLst/>
              <a:latin typeface="Times New Roman" pitchFamily="18" charset="0"/>
              <a:cs typeface="Times New Roman" pitchFamily="18" charset="0"/>
            </a:rPr>
            <a:t>Methodology for evaluation of water </a:t>
          </a:r>
          <a:r>
            <a:rPr lang="en-GB" sz="1100" b="0" i="0" kern="1200" dirty="0">
              <a:solidFill>
                <a:schemeClr val="tx1"/>
              </a:solidFill>
              <a:effectLst/>
              <a:latin typeface="Times New Roman" pitchFamily="18" charset="0"/>
              <a:cs typeface="Times New Roman" pitchFamily="18" charset="0"/>
            </a:rPr>
            <a:t>resources</a:t>
          </a:r>
          <a:r>
            <a:rPr lang="en-US" sz="1100" b="0" i="0" kern="1200" dirty="0">
              <a:solidFill>
                <a:schemeClr val="tx1"/>
              </a:solidFill>
              <a:effectLst/>
              <a:latin typeface="Times New Roman" pitchFamily="18" charset="0"/>
              <a:cs typeface="Times New Roman" pitchFamily="18" charset="0"/>
            </a:rPr>
            <a:t> in physical and monetary terms and their changes for the year</a:t>
          </a:r>
          <a:endParaRPr lang="ru-RU" sz="1100" b="0" i="0" kern="1200" dirty="0">
            <a:solidFill>
              <a:schemeClr val="tx1"/>
            </a:solidFill>
            <a:effectLst/>
            <a:latin typeface="Times New Roman" pitchFamily="18" charset="0"/>
            <a:cs typeface="Times New Roman" pitchFamily="18" charset="0"/>
          </a:endParaRPr>
        </a:p>
        <a:p>
          <a:pPr marL="0" lvl="0" indent="0" algn="ctr" defTabSz="488950">
            <a:lnSpc>
              <a:spcPct val="90000"/>
            </a:lnSpc>
            <a:spcBef>
              <a:spcPct val="0"/>
            </a:spcBef>
            <a:spcAft>
              <a:spcPct val="35000"/>
            </a:spcAft>
            <a:buNone/>
          </a:pPr>
          <a:r>
            <a:rPr lang="ru-RU" sz="1100" b="0" i="0" kern="1200" dirty="0">
              <a:solidFill>
                <a:schemeClr val="tx1"/>
              </a:solidFill>
              <a:effectLst/>
              <a:latin typeface="Times New Roman" pitchFamily="18" charset="0"/>
              <a:cs typeface="Times New Roman" pitchFamily="18" charset="0"/>
            </a:rPr>
            <a:t>(2019)</a:t>
          </a:r>
          <a:endParaRPr lang="ru-RU" sz="1100" kern="1200" dirty="0">
            <a:latin typeface="Arial" panose="020B0604020202020204" pitchFamily="34" charset="0"/>
            <a:cs typeface="Arial" panose="020B0604020202020204" pitchFamily="34" charset="0"/>
          </a:endParaRPr>
        </a:p>
      </dsp:txBody>
      <dsp:txXfrm>
        <a:off x="5271917" y="1022751"/>
        <a:ext cx="1690053" cy="1354302"/>
      </dsp:txXfrm>
    </dsp:sp>
    <dsp:sp modelId="{57847024-A07E-4BBD-9EA8-CABB0D9C7FF4}">
      <dsp:nvSpPr>
        <dsp:cNvPr id="0" name=""/>
        <dsp:cNvSpPr/>
      </dsp:nvSpPr>
      <dsp:spPr>
        <a:xfrm>
          <a:off x="7109722" y="880281"/>
          <a:ext cx="1624228" cy="14385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767F1-9D08-4950-91C1-027D1FA7ED35}">
      <dsp:nvSpPr>
        <dsp:cNvPr id="0" name=""/>
        <dsp:cNvSpPr/>
      </dsp:nvSpPr>
      <dsp:spPr>
        <a:xfrm>
          <a:off x="7215340" y="980617"/>
          <a:ext cx="1624228" cy="1438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solidFill>
                <a:schemeClr val="tx1"/>
              </a:solidFill>
              <a:effectLst/>
              <a:latin typeface="Times New Roman" pitchFamily="18" charset="0"/>
              <a:cs typeface="Times New Roman" pitchFamily="18" charset="0"/>
            </a:rPr>
            <a:t>Methodology for evaluation of </a:t>
          </a:r>
          <a:r>
            <a:rPr lang="en-GB" sz="1100" b="0" i="0" kern="1200" dirty="0">
              <a:solidFill>
                <a:schemeClr val="tx1"/>
              </a:solidFill>
              <a:effectLst/>
              <a:latin typeface="Times New Roman" pitchFamily="18" charset="0"/>
              <a:cs typeface="Times New Roman" pitchFamily="18" charset="0"/>
            </a:rPr>
            <a:t>aquatic resources</a:t>
          </a:r>
          <a:r>
            <a:rPr lang="ru-RU" sz="1100" b="0" i="0" kern="1200" dirty="0">
              <a:solidFill>
                <a:schemeClr val="tx1"/>
              </a:solidFill>
              <a:effectLst/>
              <a:latin typeface="Times New Roman" pitchFamily="18" charset="0"/>
              <a:cs typeface="Times New Roman" pitchFamily="18" charset="0"/>
            </a:rPr>
            <a:t> </a:t>
          </a:r>
          <a:r>
            <a:rPr lang="en-US" sz="1100" b="0" i="0" kern="1200" dirty="0">
              <a:solidFill>
                <a:schemeClr val="tx1"/>
              </a:solidFill>
              <a:effectLst/>
              <a:latin typeface="Times New Roman" pitchFamily="18" charset="0"/>
              <a:cs typeface="Times New Roman" pitchFamily="18" charset="0"/>
            </a:rPr>
            <a:t>in physical and monetary terms and their changes for the year </a:t>
          </a:r>
          <a:r>
            <a:rPr lang="ru-RU" sz="1100" b="0" i="0" kern="1200" dirty="0">
              <a:solidFill>
                <a:schemeClr val="tx1"/>
              </a:solidFill>
              <a:effectLst/>
              <a:latin typeface="Times New Roman" pitchFamily="18" charset="0"/>
              <a:cs typeface="Times New Roman" pitchFamily="18" charset="0"/>
            </a:rPr>
            <a:t>(</a:t>
          </a:r>
          <a:r>
            <a:rPr lang="en-GB" sz="1100" b="0" i="1" kern="1200" dirty="0">
              <a:solidFill>
                <a:schemeClr val="tx1"/>
              </a:solidFill>
              <a:effectLst/>
              <a:latin typeface="Times New Roman" pitchFamily="18" charset="0"/>
              <a:cs typeface="Times New Roman" pitchFamily="18" charset="0"/>
            </a:rPr>
            <a:t>pending approval</a:t>
          </a:r>
          <a:r>
            <a:rPr lang="ru-RU" sz="1100" b="0" i="0" kern="1200" dirty="0">
              <a:solidFill>
                <a:schemeClr val="tx1"/>
              </a:solidFill>
              <a:effectLst/>
              <a:latin typeface="Times New Roman" pitchFamily="18" charset="0"/>
              <a:cs typeface="Times New Roman" pitchFamily="18" charset="0"/>
            </a:rPr>
            <a:t>)</a:t>
          </a:r>
          <a:endParaRPr lang="ru-RU" sz="1100" kern="1200" dirty="0"/>
        </a:p>
      </dsp:txBody>
      <dsp:txXfrm>
        <a:off x="7257474" y="1022751"/>
        <a:ext cx="1539960" cy="1354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AA177-C96A-4128-B741-7C115B430668}">
      <dsp:nvSpPr>
        <dsp:cNvPr id="0" name=""/>
        <dsp:cNvSpPr/>
      </dsp:nvSpPr>
      <dsp:spPr>
        <a:xfrm>
          <a:off x="6501" y="215191"/>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a:latin typeface="Arial" panose="020B0604020202020204" pitchFamily="34" charset="0"/>
              <a:cs typeface="Arial" panose="020B0604020202020204" pitchFamily="34" charset="0"/>
            </a:rPr>
            <a:t>Air emissions account</a:t>
          </a:r>
          <a:endParaRPr lang="ru-RU" sz="1600" kern="1200" dirty="0">
            <a:latin typeface="Arial" panose="020B0604020202020204" pitchFamily="34" charset="0"/>
            <a:cs typeface="Arial" panose="020B0604020202020204" pitchFamily="34" charset="0"/>
          </a:endParaRPr>
        </a:p>
      </dsp:txBody>
      <dsp:txXfrm>
        <a:off x="244996" y="215191"/>
        <a:ext cx="3655824" cy="476989"/>
      </dsp:txXfrm>
    </dsp:sp>
    <dsp:sp modelId="{B2D50D02-FAA9-4CBB-8755-53CBEB313A47}">
      <dsp:nvSpPr>
        <dsp:cNvPr id="0" name=""/>
        <dsp:cNvSpPr/>
      </dsp:nvSpPr>
      <dsp:spPr>
        <a:xfrm>
          <a:off x="3984293" y="255735"/>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4182244" y="255735"/>
        <a:ext cx="1197729" cy="395901"/>
      </dsp:txXfrm>
    </dsp:sp>
    <dsp:sp modelId="{964A39E0-8D57-48BF-A98E-B6331F3B62CE}">
      <dsp:nvSpPr>
        <dsp:cNvPr id="0" name=""/>
        <dsp:cNvSpPr/>
      </dsp:nvSpPr>
      <dsp:spPr>
        <a:xfrm>
          <a:off x="5439358" y="255735"/>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2020</a:t>
          </a:r>
        </a:p>
      </dsp:txBody>
      <dsp:txXfrm>
        <a:off x="5637309" y="255735"/>
        <a:ext cx="1197729" cy="395901"/>
      </dsp:txXfrm>
    </dsp:sp>
    <dsp:sp modelId="{F0925AAE-4B17-4936-B0B2-4816AD5DF394}">
      <dsp:nvSpPr>
        <dsp:cNvPr id="0" name=""/>
        <dsp:cNvSpPr/>
      </dsp:nvSpPr>
      <dsp:spPr>
        <a:xfrm>
          <a:off x="6501" y="758958"/>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Physical water flow account</a:t>
          </a:r>
          <a:endParaRPr lang="ru-RU" sz="1600" kern="1200" dirty="0">
            <a:latin typeface="Arial" panose="020B0604020202020204" pitchFamily="34" charset="0"/>
            <a:cs typeface="Arial" panose="020B0604020202020204" pitchFamily="34" charset="0"/>
          </a:endParaRPr>
        </a:p>
      </dsp:txBody>
      <dsp:txXfrm>
        <a:off x="244996" y="758958"/>
        <a:ext cx="3655824" cy="476989"/>
      </dsp:txXfrm>
    </dsp:sp>
    <dsp:sp modelId="{E9348DAF-098E-40D8-B817-30842BDCCD0E}">
      <dsp:nvSpPr>
        <dsp:cNvPr id="0" name=""/>
        <dsp:cNvSpPr/>
      </dsp:nvSpPr>
      <dsp:spPr>
        <a:xfrm>
          <a:off x="3984293" y="799502"/>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4182244" y="799502"/>
        <a:ext cx="1197729" cy="395901"/>
      </dsp:txXfrm>
    </dsp:sp>
    <dsp:sp modelId="{611BB4AA-6712-4B64-BB11-44CA863B5BB8}">
      <dsp:nvSpPr>
        <dsp:cNvPr id="0" name=""/>
        <dsp:cNvSpPr/>
      </dsp:nvSpPr>
      <dsp:spPr>
        <a:xfrm>
          <a:off x="5439358" y="799502"/>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5637309" y="799502"/>
        <a:ext cx="1197729" cy="395901"/>
      </dsp:txXfrm>
    </dsp:sp>
    <dsp:sp modelId="{3FC4F9F2-E9E1-4BC7-8B52-6ED9E28E6E76}">
      <dsp:nvSpPr>
        <dsp:cNvPr id="0" name=""/>
        <dsp:cNvSpPr/>
      </dsp:nvSpPr>
      <dsp:spPr>
        <a:xfrm>
          <a:off x="6894423" y="799502"/>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2020</a:t>
          </a:r>
        </a:p>
      </dsp:txBody>
      <dsp:txXfrm>
        <a:off x="7092374" y="799502"/>
        <a:ext cx="1197729" cy="395901"/>
      </dsp:txXfrm>
    </dsp:sp>
    <dsp:sp modelId="{025E1DD8-8F52-4DF3-A6AC-53438DBCAF80}">
      <dsp:nvSpPr>
        <dsp:cNvPr id="0" name=""/>
        <dsp:cNvSpPr/>
      </dsp:nvSpPr>
      <dsp:spPr>
        <a:xfrm>
          <a:off x="6501" y="1302726"/>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Environmental protection expenditure account</a:t>
          </a:r>
          <a:endParaRPr lang="ru-RU" sz="1600" kern="1200" dirty="0">
            <a:latin typeface="Arial" panose="020B0604020202020204" pitchFamily="34" charset="0"/>
            <a:cs typeface="Arial" panose="020B0604020202020204" pitchFamily="34" charset="0"/>
          </a:endParaRPr>
        </a:p>
      </dsp:txBody>
      <dsp:txXfrm>
        <a:off x="244996" y="1302726"/>
        <a:ext cx="3655824" cy="476989"/>
      </dsp:txXfrm>
    </dsp:sp>
    <dsp:sp modelId="{FFC06B4C-A2C4-4192-8174-60701905097C}">
      <dsp:nvSpPr>
        <dsp:cNvPr id="0" name=""/>
        <dsp:cNvSpPr/>
      </dsp:nvSpPr>
      <dsp:spPr>
        <a:xfrm>
          <a:off x="3984293" y="1343270"/>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2018</a:t>
          </a:r>
        </a:p>
      </dsp:txBody>
      <dsp:txXfrm>
        <a:off x="4182244" y="1343270"/>
        <a:ext cx="1197729" cy="395901"/>
      </dsp:txXfrm>
    </dsp:sp>
    <dsp:sp modelId="{25EFCB6E-AF8E-4F39-AFF6-2A7432C223D8}">
      <dsp:nvSpPr>
        <dsp:cNvPr id="0" name=""/>
        <dsp:cNvSpPr/>
      </dsp:nvSpPr>
      <dsp:spPr>
        <a:xfrm>
          <a:off x="5439358" y="1343270"/>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2020</a:t>
          </a:r>
        </a:p>
      </dsp:txBody>
      <dsp:txXfrm>
        <a:off x="5637309" y="1343270"/>
        <a:ext cx="1197729" cy="395901"/>
      </dsp:txXfrm>
    </dsp:sp>
    <dsp:sp modelId="{DC4DB982-2781-493A-B639-CFD4A4032191}">
      <dsp:nvSpPr>
        <dsp:cNvPr id="0" name=""/>
        <dsp:cNvSpPr/>
      </dsp:nvSpPr>
      <dsp:spPr>
        <a:xfrm>
          <a:off x="6501" y="1846494"/>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Arial" panose="020B0604020202020204" pitchFamily="34" charset="0"/>
              <a:cs typeface="Arial" panose="020B0604020202020204" pitchFamily="34" charset="0"/>
            </a:rPr>
            <a:t>Environmentally related tax revenue account</a:t>
          </a:r>
          <a:endParaRPr lang="ru-RU" sz="1600" kern="1200" dirty="0">
            <a:latin typeface="Arial" panose="020B0604020202020204" pitchFamily="34" charset="0"/>
            <a:cs typeface="Arial" panose="020B0604020202020204" pitchFamily="34" charset="0"/>
          </a:endParaRPr>
        </a:p>
      </dsp:txBody>
      <dsp:txXfrm>
        <a:off x="244996" y="1846494"/>
        <a:ext cx="3655824" cy="476989"/>
      </dsp:txXfrm>
    </dsp:sp>
    <dsp:sp modelId="{D092CEDD-6253-47AB-88A5-9EF1DFC576E9}">
      <dsp:nvSpPr>
        <dsp:cNvPr id="0" name=""/>
        <dsp:cNvSpPr/>
      </dsp:nvSpPr>
      <dsp:spPr>
        <a:xfrm>
          <a:off x="3984293" y="1887038"/>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2018</a:t>
          </a:r>
        </a:p>
      </dsp:txBody>
      <dsp:txXfrm>
        <a:off x="4182244" y="1887038"/>
        <a:ext cx="1197729" cy="395901"/>
      </dsp:txXfrm>
    </dsp:sp>
    <dsp:sp modelId="{1E7DB07B-796A-4689-93AE-84A97F7D4655}">
      <dsp:nvSpPr>
        <dsp:cNvPr id="0" name=""/>
        <dsp:cNvSpPr/>
      </dsp:nvSpPr>
      <dsp:spPr>
        <a:xfrm>
          <a:off x="5439358" y="1887038"/>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5637309" y="1887038"/>
        <a:ext cx="1197729" cy="395901"/>
      </dsp:txXfrm>
    </dsp:sp>
    <dsp:sp modelId="{E2C2EB82-888B-4392-A1E1-319CE391EADD}">
      <dsp:nvSpPr>
        <dsp:cNvPr id="0" name=""/>
        <dsp:cNvSpPr/>
      </dsp:nvSpPr>
      <dsp:spPr>
        <a:xfrm>
          <a:off x="6894423" y="1887038"/>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2020</a:t>
          </a:r>
        </a:p>
      </dsp:txBody>
      <dsp:txXfrm>
        <a:off x="7092374" y="1887038"/>
        <a:ext cx="1197729" cy="395901"/>
      </dsp:txXfrm>
    </dsp:sp>
    <dsp:sp modelId="{45B2A4F8-BF56-4927-8E63-2F0AE2074018}">
      <dsp:nvSpPr>
        <dsp:cNvPr id="0" name=""/>
        <dsp:cNvSpPr/>
      </dsp:nvSpPr>
      <dsp:spPr>
        <a:xfrm>
          <a:off x="6501" y="2390261"/>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latin typeface="Arial" panose="020B0604020202020204" pitchFamily="34" charset="0"/>
              <a:cs typeface="Arial" panose="020B0604020202020204" pitchFamily="34" charset="0"/>
            </a:rPr>
            <a:t>Environmental subsidies and similar transfers account</a:t>
          </a:r>
          <a:endParaRPr lang="ru-RU" sz="1600" kern="1200" dirty="0">
            <a:latin typeface="Arial" panose="020B0604020202020204" pitchFamily="34" charset="0"/>
            <a:cs typeface="Arial" panose="020B0604020202020204" pitchFamily="34" charset="0"/>
          </a:endParaRPr>
        </a:p>
      </dsp:txBody>
      <dsp:txXfrm>
        <a:off x="244996" y="2390261"/>
        <a:ext cx="3655824" cy="476989"/>
      </dsp:txXfrm>
    </dsp:sp>
    <dsp:sp modelId="{96A9FD37-323D-4195-9415-256FC85D4E38}">
      <dsp:nvSpPr>
        <dsp:cNvPr id="0" name=""/>
        <dsp:cNvSpPr/>
      </dsp:nvSpPr>
      <dsp:spPr>
        <a:xfrm>
          <a:off x="3984293" y="2430806"/>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4182244" y="2430806"/>
        <a:ext cx="1197729" cy="395901"/>
      </dsp:txXfrm>
    </dsp:sp>
    <dsp:sp modelId="{CA675C38-83C0-43C0-907A-1115DA6905D6}">
      <dsp:nvSpPr>
        <dsp:cNvPr id="0" name=""/>
        <dsp:cNvSpPr/>
      </dsp:nvSpPr>
      <dsp:spPr>
        <a:xfrm>
          <a:off x="6501" y="2934029"/>
          <a:ext cx="4132813" cy="476989"/>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Asset accounts for timber resources</a:t>
          </a:r>
          <a:endParaRPr lang="ru-RU" sz="1600" kern="1200" dirty="0">
            <a:latin typeface="Arial" panose="020B0604020202020204" pitchFamily="34" charset="0"/>
            <a:cs typeface="Arial" panose="020B0604020202020204" pitchFamily="34" charset="0"/>
          </a:endParaRPr>
        </a:p>
      </dsp:txBody>
      <dsp:txXfrm>
        <a:off x="244996" y="2934029"/>
        <a:ext cx="3655824" cy="476989"/>
      </dsp:txXfrm>
    </dsp:sp>
    <dsp:sp modelId="{88A6AD63-221C-4B42-9962-07075421D3D8}">
      <dsp:nvSpPr>
        <dsp:cNvPr id="0" name=""/>
        <dsp:cNvSpPr/>
      </dsp:nvSpPr>
      <dsp:spPr>
        <a:xfrm>
          <a:off x="3984293" y="2974573"/>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2019</a:t>
          </a:r>
        </a:p>
      </dsp:txBody>
      <dsp:txXfrm>
        <a:off x="4182244" y="2974573"/>
        <a:ext cx="1197729" cy="395901"/>
      </dsp:txXfrm>
    </dsp:sp>
    <dsp:sp modelId="{97310137-C783-4A67-8BC8-87148AA3EAA2}">
      <dsp:nvSpPr>
        <dsp:cNvPr id="0" name=""/>
        <dsp:cNvSpPr/>
      </dsp:nvSpPr>
      <dsp:spPr>
        <a:xfrm>
          <a:off x="5439358" y="2974573"/>
          <a:ext cx="1593630" cy="395901"/>
        </a:xfrm>
        <a:prstGeom prst="chevron">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ru-RU" sz="2400" b="0" kern="1200" dirty="0">
              <a:latin typeface="Arial" panose="020B0604020202020204" pitchFamily="34" charset="0"/>
              <a:cs typeface="Arial" panose="020B0604020202020204" pitchFamily="34" charset="0"/>
            </a:rPr>
            <a:t>2020</a:t>
          </a:r>
        </a:p>
      </dsp:txBody>
      <dsp:txXfrm>
        <a:off x="5637309" y="2974573"/>
        <a:ext cx="1197729" cy="3959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634E1-4AF1-4837-95BF-BFDBEFE9FE0B}">
      <dsp:nvSpPr>
        <dsp:cNvPr id="0" name=""/>
        <dsp:cNvSpPr/>
      </dsp:nvSpPr>
      <dsp:spPr>
        <a:xfrm>
          <a:off x="2272" y="0"/>
          <a:ext cx="1987050" cy="750406"/>
        </a:xfrm>
        <a:prstGeom prst="homePlate">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Experimental compilation</a:t>
          </a:r>
          <a:endParaRPr lang="ru-RU" sz="1400" kern="1200" dirty="0">
            <a:latin typeface="Arial" panose="020B0604020202020204" pitchFamily="34" charset="0"/>
            <a:cs typeface="Arial" panose="020B0604020202020204" pitchFamily="34" charset="0"/>
          </a:endParaRPr>
        </a:p>
      </dsp:txBody>
      <dsp:txXfrm>
        <a:off x="2272" y="0"/>
        <a:ext cx="1799449" cy="750406"/>
      </dsp:txXfrm>
    </dsp:sp>
    <dsp:sp modelId="{BCA52972-BC81-4814-A51C-0B960BEEB84F}">
      <dsp:nvSpPr>
        <dsp:cNvPr id="0" name=""/>
        <dsp:cNvSpPr/>
      </dsp:nvSpPr>
      <dsp:spPr>
        <a:xfrm>
          <a:off x="1591912" y="0"/>
          <a:ext cx="1987050" cy="750406"/>
        </a:xfrm>
        <a:prstGeom prst="chevron">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Development of applied algorithms</a:t>
          </a:r>
          <a:endParaRPr lang="ru-RU" sz="1400" kern="1200" dirty="0">
            <a:latin typeface="Arial" panose="020B0604020202020204" pitchFamily="34" charset="0"/>
            <a:cs typeface="Arial" panose="020B0604020202020204" pitchFamily="34" charset="0"/>
          </a:endParaRPr>
        </a:p>
      </dsp:txBody>
      <dsp:txXfrm>
        <a:off x="1967115" y="0"/>
        <a:ext cx="1236644" cy="750406"/>
      </dsp:txXfrm>
    </dsp:sp>
    <dsp:sp modelId="{24246E5F-2533-44F0-BAE1-9F2D575D5A86}">
      <dsp:nvSpPr>
        <dsp:cNvPr id="0" name=""/>
        <dsp:cNvSpPr/>
      </dsp:nvSpPr>
      <dsp:spPr>
        <a:xfrm>
          <a:off x="3181553" y="0"/>
          <a:ext cx="1987050" cy="750406"/>
        </a:xfrm>
        <a:prstGeom prst="chevron">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0" tIns="37338" rIns="0" bIns="3733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Project of guidelines</a:t>
          </a:r>
          <a:endParaRPr lang="ru-RU" sz="1400" kern="1200" dirty="0">
            <a:latin typeface="Arial" panose="020B0604020202020204" pitchFamily="34" charset="0"/>
            <a:cs typeface="Arial" panose="020B0604020202020204" pitchFamily="34" charset="0"/>
          </a:endParaRPr>
        </a:p>
      </dsp:txBody>
      <dsp:txXfrm>
        <a:off x="3556756" y="0"/>
        <a:ext cx="1236644" cy="750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600D-9116-43C8-9AC4-67014CA63E37}">
      <dsp:nvSpPr>
        <dsp:cNvPr id="0" name=""/>
        <dsp:cNvSpPr/>
      </dsp:nvSpPr>
      <dsp:spPr>
        <a:xfrm>
          <a:off x="0" y="4009236"/>
          <a:ext cx="8229600" cy="1139765"/>
        </a:xfrm>
        <a:prstGeom prst="rect">
          <a:avLst/>
        </a:prstGeom>
        <a:solidFill>
          <a:srgbClr val="6FC7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2">
                  <a:lumMod val="50000"/>
                </a:schemeClr>
              </a:solidFill>
              <a:latin typeface="Arial" pitchFamily="34" charset="0"/>
              <a:cs typeface="Arial" pitchFamily="34" charset="0"/>
            </a:rPr>
            <a:t>Long term</a:t>
          </a:r>
          <a:endParaRPr lang="ru-RU" sz="2200" kern="1200" dirty="0">
            <a:solidFill>
              <a:schemeClr val="tx2">
                <a:lumMod val="50000"/>
              </a:schemeClr>
            </a:solidFill>
            <a:latin typeface="Arial" pitchFamily="34" charset="0"/>
            <a:cs typeface="Arial" pitchFamily="34" charset="0"/>
          </a:endParaRPr>
        </a:p>
      </dsp:txBody>
      <dsp:txXfrm>
        <a:off x="0" y="4009236"/>
        <a:ext cx="8229600" cy="615473"/>
      </dsp:txXfrm>
    </dsp:sp>
    <dsp:sp modelId="{9049E287-FDF2-4BEE-8245-2DEB34D00AF8}">
      <dsp:nvSpPr>
        <dsp:cNvPr id="0" name=""/>
        <dsp:cNvSpPr/>
      </dsp:nvSpPr>
      <dsp:spPr>
        <a:xfrm>
          <a:off x="0" y="4638452"/>
          <a:ext cx="8229600" cy="689386"/>
        </a:xfrm>
        <a:prstGeom prst="rect">
          <a:avLst/>
        </a:prstGeom>
        <a:solidFill>
          <a:schemeClr val="bg1">
            <a:alpha val="9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lumMod val="50000"/>
                </a:schemeClr>
              </a:solidFill>
              <a:latin typeface="Arial" pitchFamily="34" charset="0"/>
              <a:cs typeface="Arial" pitchFamily="34" charset="0"/>
            </a:rPr>
            <a:t>SEEA accounts</a:t>
          </a:r>
          <a:r>
            <a:rPr lang="ru-RU" sz="1800" kern="1200" dirty="0">
              <a:solidFill>
                <a:schemeClr val="tx2">
                  <a:lumMod val="50000"/>
                </a:schemeClr>
              </a:solidFill>
              <a:latin typeface="Arial" pitchFamily="34" charset="0"/>
              <a:cs typeface="Arial" pitchFamily="34" charset="0"/>
            </a:rPr>
            <a:t> </a:t>
          </a:r>
          <a:r>
            <a:rPr lang="en-US" sz="1800" kern="1200" dirty="0">
              <a:solidFill>
                <a:schemeClr val="tx2">
                  <a:lumMod val="50000"/>
                </a:schemeClr>
              </a:solidFill>
              <a:latin typeface="Arial" pitchFamily="34" charset="0"/>
              <a:cs typeface="Arial" pitchFamily="34" charset="0"/>
            </a:rPr>
            <a:t>which require significant resources for guidelines elaboration and receiving the necessary data</a:t>
          </a:r>
          <a:endParaRPr lang="ru-RU" sz="1800" strike="sngStrike" kern="1200" dirty="0">
            <a:solidFill>
              <a:srgbClr val="FF0000"/>
            </a:solidFill>
            <a:latin typeface="Arial" pitchFamily="34" charset="0"/>
            <a:cs typeface="Arial" pitchFamily="34" charset="0"/>
          </a:endParaRPr>
        </a:p>
      </dsp:txBody>
      <dsp:txXfrm>
        <a:off x="0" y="4638452"/>
        <a:ext cx="8229600" cy="689386"/>
      </dsp:txXfrm>
    </dsp:sp>
    <dsp:sp modelId="{8C11E2C3-F12A-4008-89D6-1DBAA44433CD}">
      <dsp:nvSpPr>
        <dsp:cNvPr id="0" name=""/>
        <dsp:cNvSpPr/>
      </dsp:nvSpPr>
      <dsp:spPr>
        <a:xfrm rot="10800000">
          <a:off x="0" y="2283222"/>
          <a:ext cx="8229600" cy="1777853"/>
        </a:xfrm>
        <a:prstGeom prst="upArrowCallout">
          <a:avLst/>
        </a:prstGeom>
        <a:solidFill>
          <a:srgbClr val="6FC7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2">
                  <a:lumMod val="50000"/>
                </a:schemeClr>
              </a:solidFill>
              <a:latin typeface="Arial" pitchFamily="34" charset="0"/>
              <a:cs typeface="Arial" pitchFamily="34" charset="0"/>
            </a:rPr>
            <a:t>Medium term </a:t>
          </a:r>
          <a:endParaRPr lang="ru-RU" sz="2200" kern="1200" dirty="0">
            <a:solidFill>
              <a:schemeClr val="tx2">
                <a:lumMod val="50000"/>
              </a:schemeClr>
            </a:solidFill>
            <a:latin typeface="Arial" pitchFamily="34" charset="0"/>
            <a:cs typeface="Arial" pitchFamily="34" charset="0"/>
          </a:endParaRPr>
        </a:p>
      </dsp:txBody>
      <dsp:txXfrm rot="-10800000">
        <a:off x="0" y="2283222"/>
        <a:ext cx="8229600" cy="624026"/>
      </dsp:txXfrm>
    </dsp:sp>
    <dsp:sp modelId="{4014E59F-754F-4A57-B034-7B5C233C08E0}">
      <dsp:nvSpPr>
        <dsp:cNvPr id="0" name=""/>
        <dsp:cNvSpPr/>
      </dsp:nvSpPr>
      <dsp:spPr>
        <a:xfrm>
          <a:off x="2009" y="2736306"/>
          <a:ext cx="8227590" cy="729979"/>
        </a:xfrm>
        <a:prstGeom prst="rect">
          <a:avLst/>
        </a:prstGeom>
        <a:solidFill>
          <a:schemeClr val="bg1">
            <a:alpha val="9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50000"/>
                </a:schemeClr>
              </a:solidFill>
              <a:latin typeface="Arial" pitchFamily="34" charset="0"/>
              <a:cs typeface="Arial" pitchFamily="34" charset="0"/>
            </a:rPr>
            <a:t>SEEA accounts which are relevant for international comparisons but require significant resources for guidelines elaboration and receiving necessary data. </a:t>
          </a:r>
          <a:br>
            <a:rPr lang="en-US" sz="1600" kern="1200" dirty="0">
              <a:solidFill>
                <a:schemeClr val="tx2">
                  <a:lumMod val="50000"/>
                </a:schemeClr>
              </a:solidFill>
              <a:latin typeface="Arial" pitchFamily="34" charset="0"/>
              <a:cs typeface="Arial" pitchFamily="34" charset="0"/>
            </a:rPr>
          </a:br>
          <a:r>
            <a:rPr lang="en-US" sz="1600" kern="1200" dirty="0">
              <a:solidFill>
                <a:schemeClr val="tx2">
                  <a:lumMod val="50000"/>
                </a:schemeClr>
              </a:solidFill>
              <a:latin typeface="Arial" pitchFamily="34" charset="0"/>
              <a:cs typeface="Arial" pitchFamily="34" charset="0"/>
            </a:rPr>
            <a:t>Ecosystem accounts</a:t>
          </a:r>
          <a:endParaRPr lang="ru-RU" sz="1600" kern="1200" dirty="0">
            <a:solidFill>
              <a:schemeClr val="tx2">
                <a:lumMod val="50000"/>
              </a:schemeClr>
            </a:solidFill>
            <a:latin typeface="Arial" pitchFamily="34" charset="0"/>
            <a:cs typeface="Arial" pitchFamily="34" charset="0"/>
          </a:endParaRPr>
        </a:p>
      </dsp:txBody>
      <dsp:txXfrm>
        <a:off x="2009" y="2736306"/>
        <a:ext cx="8227590" cy="729979"/>
      </dsp:txXfrm>
    </dsp:sp>
    <dsp:sp modelId="{BD774678-155D-4449-9A82-714740CC3FC1}">
      <dsp:nvSpPr>
        <dsp:cNvPr id="0" name=""/>
        <dsp:cNvSpPr/>
      </dsp:nvSpPr>
      <dsp:spPr>
        <a:xfrm rot="10800000">
          <a:off x="0" y="753"/>
          <a:ext cx="8229600" cy="2304949"/>
        </a:xfrm>
        <a:prstGeom prst="upArrowCallout">
          <a:avLst/>
        </a:prstGeom>
        <a:solidFill>
          <a:srgbClr val="6FC7D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2">
                  <a:lumMod val="50000"/>
                </a:schemeClr>
              </a:solidFill>
              <a:latin typeface="Arial" pitchFamily="34" charset="0"/>
              <a:cs typeface="Arial" pitchFamily="34" charset="0"/>
            </a:rPr>
            <a:t>Short term </a:t>
          </a:r>
          <a:r>
            <a:rPr lang="ru-RU" sz="2200" kern="1200" dirty="0">
              <a:solidFill>
                <a:schemeClr val="tx2">
                  <a:lumMod val="50000"/>
                </a:schemeClr>
              </a:solidFill>
              <a:latin typeface="Arial" pitchFamily="34" charset="0"/>
              <a:cs typeface="Arial" pitchFamily="34" charset="0"/>
            </a:rPr>
            <a:t>(202</a:t>
          </a:r>
          <a:r>
            <a:rPr lang="en-US" sz="2200" kern="1200" dirty="0">
              <a:solidFill>
                <a:schemeClr val="tx2">
                  <a:lumMod val="50000"/>
                </a:schemeClr>
              </a:solidFill>
              <a:latin typeface="Arial" pitchFamily="34" charset="0"/>
              <a:cs typeface="Arial" pitchFamily="34" charset="0"/>
            </a:rPr>
            <a:t>0</a:t>
          </a:r>
          <a:r>
            <a:rPr lang="ru-RU" sz="2200" kern="1200" dirty="0">
              <a:solidFill>
                <a:schemeClr val="tx2">
                  <a:lumMod val="50000"/>
                </a:schemeClr>
              </a:solidFill>
              <a:latin typeface="Arial" pitchFamily="34" charset="0"/>
              <a:cs typeface="Arial" pitchFamily="34" charset="0"/>
            </a:rPr>
            <a:t>-202</a:t>
          </a:r>
          <a:r>
            <a:rPr lang="en-US" sz="2200" kern="1200" dirty="0">
              <a:solidFill>
                <a:schemeClr val="tx2">
                  <a:lumMod val="50000"/>
                </a:schemeClr>
              </a:solidFill>
              <a:latin typeface="Arial" pitchFamily="34" charset="0"/>
              <a:cs typeface="Arial" pitchFamily="34" charset="0"/>
            </a:rPr>
            <a:t>4</a:t>
          </a:r>
          <a:r>
            <a:rPr lang="ru-RU" sz="2200" kern="1200" dirty="0">
              <a:solidFill>
                <a:schemeClr val="tx2">
                  <a:lumMod val="50000"/>
                </a:schemeClr>
              </a:solidFill>
              <a:latin typeface="Arial" pitchFamily="34" charset="0"/>
              <a:cs typeface="Arial" pitchFamily="34" charset="0"/>
            </a:rPr>
            <a:t>) – </a:t>
          </a:r>
          <a:r>
            <a:rPr lang="en-US" sz="2200" kern="1200" dirty="0">
              <a:solidFill>
                <a:schemeClr val="tx2">
                  <a:lumMod val="50000"/>
                </a:schemeClr>
              </a:solidFill>
              <a:latin typeface="Arial" pitchFamily="34" charset="0"/>
              <a:cs typeface="Arial" pitchFamily="34" charset="0"/>
            </a:rPr>
            <a:t>priority SEEA accounts</a:t>
          </a:r>
          <a:endParaRPr lang="ru-RU" sz="2200" kern="1200" dirty="0">
            <a:solidFill>
              <a:srgbClr val="FF0000"/>
            </a:solidFill>
            <a:latin typeface="Arial" pitchFamily="34" charset="0"/>
            <a:cs typeface="Arial" pitchFamily="34" charset="0"/>
          </a:endParaRPr>
        </a:p>
      </dsp:txBody>
      <dsp:txXfrm rot="-10800000">
        <a:off x="0" y="753"/>
        <a:ext cx="8229600" cy="809037"/>
      </dsp:txXfrm>
    </dsp:sp>
    <dsp:sp modelId="{68E18CF4-4CD2-4E17-B9DB-8DC2B0667864}">
      <dsp:nvSpPr>
        <dsp:cNvPr id="0" name=""/>
        <dsp:cNvSpPr/>
      </dsp:nvSpPr>
      <dsp:spPr>
        <a:xfrm>
          <a:off x="0" y="720079"/>
          <a:ext cx="8229600" cy="786891"/>
        </a:xfrm>
        <a:prstGeom prst="rect">
          <a:avLst/>
        </a:prstGeom>
        <a:solidFill>
          <a:schemeClr val="bg1">
            <a:alpha val="9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dirty="0">
              <a:solidFill>
                <a:schemeClr val="tx2">
                  <a:lumMod val="50000"/>
                </a:schemeClr>
              </a:solidFill>
              <a:latin typeface="Arial" pitchFamily="34" charset="0"/>
              <a:cs typeface="Arial" pitchFamily="34" charset="0"/>
            </a:rPr>
            <a:t>priority SEEA accounts which do not require significant groundwork, provide information for achievement of the development priorities of the Russian Federation, which are relevant for international comparisons, calculations of SDG indicators and OECD green growth indicators</a:t>
          </a:r>
          <a:endParaRPr lang="ru-RU" sz="1200" kern="1200" dirty="0">
            <a:solidFill>
              <a:schemeClr val="tx2">
                <a:lumMod val="50000"/>
              </a:schemeClr>
            </a:solidFill>
            <a:latin typeface="Arial" pitchFamily="34" charset="0"/>
            <a:cs typeface="Arial" pitchFamily="34" charset="0"/>
          </a:endParaRPr>
        </a:p>
      </dsp:txBody>
      <dsp:txXfrm>
        <a:off x="0" y="720079"/>
        <a:ext cx="8229600" cy="7868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00C823-A6E5-4EFD-81B0-E7FB3AD1F993}" type="datetimeFigureOut">
              <a:rPr lang="ru-RU" smtClean="0"/>
              <a:pPr/>
              <a:t>23.08.2020</a:t>
            </a:fld>
            <a:endParaRPr lang="ru-RU" dirty="0"/>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05171EF-839D-4E08-911A-77372B6C8C04}" type="slidenum">
              <a:rPr lang="ru-RU" smtClean="0"/>
              <a:pPr/>
              <a:t>‹#›</a:t>
            </a:fld>
            <a:endParaRPr lang="ru-RU" dirty="0"/>
          </a:p>
        </p:txBody>
      </p:sp>
    </p:spTree>
    <p:extLst>
      <p:ext uri="{BB962C8B-B14F-4D97-AF65-F5344CB8AC3E}">
        <p14:creationId xmlns:p14="http://schemas.microsoft.com/office/powerpoint/2010/main" val="4246586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0D9762E-EF8A-4298-B8C9-287D102C4B54}" type="datetimeFigureOut">
              <a:rPr lang="ru-RU" smtClean="0"/>
              <a:pPr/>
              <a:t>23.08.2020</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E8E495-BCBB-42DC-9C6B-1DD79577A625}" type="slidenum">
              <a:rPr lang="ru-RU" smtClean="0"/>
              <a:pPr/>
              <a:t>‹#›</a:t>
            </a:fld>
            <a:endParaRPr lang="ru-RU" dirty="0"/>
          </a:p>
        </p:txBody>
      </p:sp>
    </p:spTree>
    <p:extLst>
      <p:ext uri="{BB962C8B-B14F-4D97-AF65-F5344CB8AC3E}">
        <p14:creationId xmlns:p14="http://schemas.microsoft.com/office/powerpoint/2010/main" val="135062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4E8E495-BCBB-42DC-9C6B-1DD79577A625}" type="slidenum">
              <a:rPr lang="ru-RU" smtClean="0"/>
              <a:pPr/>
              <a:t>2</a:t>
            </a:fld>
            <a:endParaRPr lang="ru-RU" dirty="0"/>
          </a:p>
        </p:txBody>
      </p:sp>
    </p:spTree>
    <p:extLst>
      <p:ext uri="{BB962C8B-B14F-4D97-AF65-F5344CB8AC3E}">
        <p14:creationId xmlns:p14="http://schemas.microsoft.com/office/powerpoint/2010/main" val="132186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FD9622-DBE8-4D34-B72E-D1BFCAD08BB0}" type="slidenum">
              <a:rPr>
                <a:solidFill>
                  <a:prstClr val="black"/>
                </a:solidFill>
              </a:rPr>
              <a:pPr/>
              <a:t>9</a:t>
            </a:fld>
            <a:endParaRPr dirty="0">
              <a:solidFill>
                <a:prstClr val="black"/>
              </a:solidFill>
            </a:endParaRPr>
          </a:p>
        </p:txBody>
      </p:sp>
    </p:spTree>
    <p:extLst>
      <p:ext uri="{BB962C8B-B14F-4D97-AF65-F5344CB8AC3E}">
        <p14:creationId xmlns:p14="http://schemas.microsoft.com/office/powerpoint/2010/main" val="263684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44D47306-8677-44DA-A8A6-22B01108ED76}" type="datetime1">
              <a:rPr lang="ru-RU" smtClean="0"/>
              <a:t>23.08.2020</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283C48D-09B2-4F23-8ACE-4CBD49663B46}" type="datetime1">
              <a:rPr lang="ru-RU" smtClean="0"/>
              <a:t>23.08.2020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46ECA51C-27D9-4E35-AE51-99ACCA034DBF}" type="datetime1">
              <a:rPr lang="ru-RU" smtClean="0"/>
              <a:t>23.08.2020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49A58CF2-B73E-4DF4-9AB2-9A33675FB613}" type="datetime1">
              <a:rPr lang="ru-RU" smtClean="0">
                <a:solidFill>
                  <a:srgbClr val="DBF5F9">
                    <a:shade val="90000"/>
                  </a:srgbClr>
                </a:solidFill>
              </a:rPr>
              <a:t>23.08.2020</a:t>
            </a:fld>
            <a:endParaRPr dirty="0">
              <a:solidFill>
                <a:srgbClr val="DBF5F9">
                  <a:shade val="90000"/>
                </a:srgbClr>
              </a:solidFill>
            </a:endParaRPr>
          </a:p>
        </p:txBody>
      </p:sp>
      <p:sp>
        <p:nvSpPr>
          <p:cNvPr id="5" name="Нижний колонтитул 18"/>
          <p:cNvSpPr>
            <a:spLocks noGrp="1"/>
          </p:cNvSpPr>
          <p:nvPr>
            <p:ph type="ftr" sz="quarter" idx="11"/>
          </p:nvPr>
        </p:nvSpPr>
        <p:spPr/>
        <p:txBody>
          <a:bodyPr/>
          <a:lstStyle>
            <a:lvl1pPr>
              <a:defRPr/>
            </a:lvl1pPr>
          </a:lstStyle>
          <a:p>
            <a:pPr>
              <a:defRPr/>
            </a:pPr>
            <a:endParaRPr dirty="0">
              <a:solidFill>
                <a:srgbClr val="DBF5F9">
                  <a:shade val="90000"/>
                </a:srgbClr>
              </a:solidFill>
            </a:endParaRPr>
          </a:p>
        </p:txBody>
      </p:sp>
      <p:sp>
        <p:nvSpPr>
          <p:cNvPr id="6" name="Номер слайда 26"/>
          <p:cNvSpPr>
            <a:spLocks noGrp="1"/>
          </p:cNvSpPr>
          <p:nvPr>
            <p:ph type="sldNum" sz="quarter" idx="12"/>
          </p:nvPr>
        </p:nvSpPr>
        <p:spPr/>
        <p:txBody>
          <a:bodyPr/>
          <a:lstStyle>
            <a:lvl1pPr>
              <a:defRPr/>
            </a:lvl1pPr>
          </a:lstStyle>
          <a:p>
            <a:pPr>
              <a:defRPr/>
            </a:pPr>
            <a:fld id="{788D4962-A7D8-41BA-B584-4AF7A3A612FE}" type="slidenum">
              <a:rPr>
                <a:solidFill>
                  <a:srgbClr val="DBF5F9">
                    <a:shade val="90000"/>
                  </a:srgbClr>
                </a:solidFill>
              </a:rPr>
              <a:pPr>
                <a:defRPr/>
              </a:pPr>
              <a:t>‹#›</a:t>
            </a:fld>
            <a:endParaRPr dirty="0">
              <a:solidFill>
                <a:srgbClr val="DBF5F9">
                  <a:shade val="90000"/>
                </a:srgbClr>
              </a:solidFill>
            </a:endParaRPr>
          </a:p>
        </p:txBody>
      </p:sp>
    </p:spTree>
    <p:extLst>
      <p:ext uri="{BB962C8B-B14F-4D97-AF65-F5344CB8AC3E}">
        <p14:creationId xmlns:p14="http://schemas.microsoft.com/office/powerpoint/2010/main" val="191627525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FEF6362-27B5-47BB-BABB-C49C36908FF2}" type="datetime1">
              <a:rPr lang="ru-RU" smtClean="0">
                <a:solidFill>
                  <a:srgbClr val="04617B">
                    <a:shade val="90000"/>
                  </a:srgbClr>
                </a:solidFill>
              </a:rPr>
              <a:t>23.08.2020</a:t>
            </a:fld>
            <a:endParaRPr dirty="0">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0ECD2381-650D-4A52-BF3E-86B722B574B6}"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381242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B0E5A29-BCC6-4BE0-AFA2-D411401510FD}" type="datetime1">
              <a:rPr lang="ru-RU" smtClean="0">
                <a:solidFill>
                  <a:srgbClr val="DBF5F9">
                    <a:shade val="90000"/>
                  </a:srgbClr>
                </a:solidFill>
              </a:rPr>
              <a:t>23.08.2020</a:t>
            </a:fld>
            <a:endParaRPr dirty="0">
              <a:solidFill>
                <a:srgbClr val="DBF5F9">
                  <a:shade val="90000"/>
                </a:srgb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dirty="0">
              <a:solidFill>
                <a:srgbClr val="DBF5F9">
                  <a:shade val="90000"/>
                </a:srgbClr>
              </a:solidFill>
            </a:endParaRPr>
          </a:p>
        </p:txBody>
      </p:sp>
      <p:sp>
        <p:nvSpPr>
          <p:cNvPr id="6" name="Номер слайда 5"/>
          <p:cNvSpPr>
            <a:spLocks noGrp="1"/>
          </p:cNvSpPr>
          <p:nvPr>
            <p:ph type="sldNum" sz="quarter" idx="12"/>
          </p:nvPr>
        </p:nvSpPr>
        <p:spPr/>
        <p:txBody>
          <a:bodyPr/>
          <a:lstStyle>
            <a:lvl1pPr>
              <a:defRPr/>
            </a:lvl1pPr>
          </a:lstStyle>
          <a:p>
            <a:pPr>
              <a:defRPr/>
            </a:pPr>
            <a:fld id="{903774E6-76B8-495C-BA08-BDBCEACBA7E4}" type="slidenum">
              <a:rPr>
                <a:solidFill>
                  <a:srgbClr val="DBF5F9">
                    <a:shade val="90000"/>
                  </a:srgbClr>
                </a:solidFill>
              </a:rPr>
              <a:pPr>
                <a:defRPr/>
              </a:pPr>
              <a:t>‹#›</a:t>
            </a:fld>
            <a:endParaRPr dirty="0">
              <a:solidFill>
                <a:srgbClr val="DBF5F9">
                  <a:shade val="90000"/>
                </a:srgbClr>
              </a:solidFill>
            </a:endParaRPr>
          </a:p>
        </p:txBody>
      </p:sp>
    </p:spTree>
    <p:extLst>
      <p:ext uri="{BB962C8B-B14F-4D97-AF65-F5344CB8AC3E}">
        <p14:creationId xmlns:p14="http://schemas.microsoft.com/office/powerpoint/2010/main" val="37841536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1A586AC-2BC2-4E34-BCA0-4DA60F25F008}" type="datetime1">
              <a:rPr lang="ru-RU" smtClean="0">
                <a:solidFill>
                  <a:srgbClr val="04617B">
                    <a:shade val="90000"/>
                  </a:srgbClr>
                </a:solidFill>
              </a:rPr>
              <a:t>23.08.2020</a:t>
            </a:fld>
            <a:endParaRPr dirty="0">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EA163F37-06D7-4A51-88EC-F08BB7E3D472}"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116565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3B09BC05-7FDA-453A-BCCD-CF8F2B45D79D}" type="datetime1">
              <a:rPr lang="ru-RU" smtClean="0">
                <a:solidFill>
                  <a:srgbClr val="04617B">
                    <a:shade val="90000"/>
                  </a:srgbClr>
                </a:solidFill>
              </a:rPr>
              <a:t>23.08.2020</a:t>
            </a:fld>
            <a:endParaRPr dirty="0">
              <a:solidFill>
                <a:srgbClr val="04617B">
                  <a:shade val="9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9" name="Номер слайда 17"/>
          <p:cNvSpPr>
            <a:spLocks noGrp="1"/>
          </p:cNvSpPr>
          <p:nvPr>
            <p:ph type="sldNum" sz="quarter" idx="12"/>
          </p:nvPr>
        </p:nvSpPr>
        <p:spPr/>
        <p:txBody>
          <a:bodyPr/>
          <a:lstStyle>
            <a:lvl1pPr>
              <a:defRPr/>
            </a:lvl1pPr>
          </a:lstStyle>
          <a:p>
            <a:pPr>
              <a:defRPr/>
            </a:pPr>
            <a:fld id="{42237C0B-2539-48BD-9795-951A26277E15}"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327332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DEB03D8E-6A48-4DE3-BE4D-0E957ABCE994}" type="datetime1">
              <a:rPr lang="ru-RU" smtClean="0">
                <a:solidFill>
                  <a:srgbClr val="04617B">
                    <a:shade val="90000"/>
                  </a:srgbClr>
                </a:solidFill>
              </a:rPr>
              <a:t>23.08.2020</a:t>
            </a:fld>
            <a:endParaRPr dirty="0">
              <a:solidFill>
                <a:srgbClr val="04617B">
                  <a:shade val="9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5" name="Номер слайда 17"/>
          <p:cNvSpPr>
            <a:spLocks noGrp="1"/>
          </p:cNvSpPr>
          <p:nvPr>
            <p:ph type="sldNum" sz="quarter" idx="12"/>
          </p:nvPr>
        </p:nvSpPr>
        <p:spPr/>
        <p:txBody>
          <a:bodyPr/>
          <a:lstStyle>
            <a:lvl1pPr>
              <a:defRPr/>
            </a:lvl1pPr>
          </a:lstStyle>
          <a:p>
            <a:pPr>
              <a:defRPr/>
            </a:pPr>
            <a:fld id="{2BCF8B4C-87EB-4FC5-9999-275216337021}"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219906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FFE0A89-932B-4E99-80E5-C5567F25956D}" type="datetime1">
              <a:rPr lang="ru-RU" smtClean="0">
                <a:solidFill>
                  <a:srgbClr val="04617B">
                    <a:shade val="90000"/>
                  </a:srgbClr>
                </a:solidFill>
              </a:rPr>
              <a:t>23.08.2020</a:t>
            </a:fld>
            <a:endParaRPr dirty="0">
              <a:solidFill>
                <a:srgbClr val="04617B">
                  <a:shade val="9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4" name="Номер слайда 17"/>
          <p:cNvSpPr>
            <a:spLocks noGrp="1"/>
          </p:cNvSpPr>
          <p:nvPr>
            <p:ph type="sldNum" sz="quarter" idx="12"/>
          </p:nvPr>
        </p:nvSpPr>
        <p:spPr/>
        <p:txBody>
          <a:bodyPr/>
          <a:lstStyle>
            <a:lvl1pPr>
              <a:defRPr/>
            </a:lvl1pPr>
          </a:lstStyle>
          <a:p>
            <a:pPr>
              <a:defRPr/>
            </a:pPr>
            <a:fld id="{FB75F78D-3678-4747-87DA-5AD6EC3B20BA}"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226684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D6905A6-7B93-464D-83A0-4378941695F5}" type="datetime1">
              <a:rPr lang="ru-RU" smtClean="0">
                <a:solidFill>
                  <a:srgbClr val="04617B">
                    <a:shade val="90000"/>
                  </a:srgbClr>
                </a:solidFill>
              </a:rPr>
              <a:t>23.08.2020</a:t>
            </a:fld>
            <a:endParaRPr dirty="0">
              <a:solidFill>
                <a:srgbClr val="04617B">
                  <a:shade val="9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7" name="Номер слайда 17"/>
          <p:cNvSpPr>
            <a:spLocks noGrp="1"/>
          </p:cNvSpPr>
          <p:nvPr>
            <p:ph type="sldNum" sz="quarter" idx="12"/>
          </p:nvPr>
        </p:nvSpPr>
        <p:spPr/>
        <p:txBody>
          <a:bodyPr/>
          <a:lstStyle>
            <a:lvl1pPr>
              <a:defRPr/>
            </a:lvl1pPr>
          </a:lstStyle>
          <a:p>
            <a:pPr>
              <a:defRPr/>
            </a:pPr>
            <a:fld id="{4BAB56B5-D079-41D9-B8B3-AF9BC94AC85F}"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3717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A458B22-1DD5-49C9-8801-CA82A25648D3}" type="datetime1">
              <a:rPr lang="ru-RU" smtClean="0"/>
              <a:t>23.08.2020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a:xfrm>
            <a:off x="8244408" y="6381328"/>
            <a:ext cx="762000" cy="365125"/>
          </a:xfrm>
        </p:spPr>
        <p:txBody>
          <a:bodyPr/>
          <a:lstStyle/>
          <a:p>
            <a:fld id="{50DCD1B6-2CF3-4217-AEAF-E5434A4F2DC9}"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en-US" sz="2400" dirty="0">
              <a:solidFill>
                <a:prstClr val="white"/>
              </a:solidFill>
            </a:endParaRPr>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ltLang="en-US" sz="2400" dirty="0">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745E06F8-8DDB-4380-AEBC-E28B9F43FD30}" type="datetime1">
              <a:rPr lang="ru-RU" smtClean="0">
                <a:solidFill>
                  <a:srgbClr val="04617B">
                    <a:shade val="90000"/>
                  </a:srgbClr>
                </a:solidFill>
              </a:rPr>
              <a:t>23.08.2020</a:t>
            </a:fld>
            <a:endParaRPr dirty="0">
              <a:solidFill>
                <a:srgbClr val="04617B">
                  <a:shade val="90000"/>
                </a:srgbClr>
              </a:solidFill>
            </a:endParaRPr>
          </a:p>
        </p:txBody>
      </p:sp>
      <p:sp>
        <p:nvSpPr>
          <p:cNvPr id="10" name="Нижний колонтитул 5"/>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D9238EC0-F83B-4D45-8AD1-412DCB6A33B2}"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374252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95A3660-ACA7-49BD-A0E6-DC406166618E}" type="datetime1">
              <a:rPr lang="ru-RU" smtClean="0">
                <a:solidFill>
                  <a:srgbClr val="04617B">
                    <a:shade val="90000"/>
                  </a:srgbClr>
                </a:solidFill>
              </a:rPr>
              <a:t>23.08.2020</a:t>
            </a:fld>
            <a:endParaRPr dirty="0">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C21A4388-5596-4B4C-8CF7-BC9AE5856340}"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3643815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3EA3682-7CE7-4B6C-A31F-1EB805119151}" type="datetime1">
              <a:rPr lang="ru-RU" smtClean="0">
                <a:solidFill>
                  <a:srgbClr val="04617B">
                    <a:shade val="90000"/>
                  </a:srgbClr>
                </a:solidFill>
              </a:rPr>
              <a:t>23.08.2020</a:t>
            </a:fld>
            <a:endParaRPr dirty="0">
              <a:solidFill>
                <a:srgbClr val="04617B">
                  <a:shade val="9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dirty="0">
              <a:solidFill>
                <a:srgbClr val="04617B">
                  <a:shade val="90000"/>
                </a:srgbClr>
              </a:solidFill>
            </a:endParaRPr>
          </a:p>
        </p:txBody>
      </p:sp>
      <p:sp>
        <p:nvSpPr>
          <p:cNvPr id="6" name="Номер слайда 17"/>
          <p:cNvSpPr>
            <a:spLocks noGrp="1"/>
          </p:cNvSpPr>
          <p:nvPr>
            <p:ph type="sldNum" sz="quarter" idx="12"/>
          </p:nvPr>
        </p:nvSpPr>
        <p:spPr/>
        <p:txBody>
          <a:bodyPr/>
          <a:lstStyle>
            <a:lvl1pPr>
              <a:defRPr/>
            </a:lvl1pPr>
          </a:lstStyle>
          <a:p>
            <a:pPr>
              <a:defRPr/>
            </a:pPr>
            <a:fld id="{E8691830-BB23-4FFA-B185-9A9F8BB1AC9C}" type="slidenum">
              <a:rPr>
                <a:solidFill>
                  <a:srgbClr val="04617B">
                    <a:shade val="90000"/>
                  </a:srgbClr>
                </a:solidFill>
              </a:rPr>
              <a:pPr>
                <a:defRPr/>
              </a:pPr>
              <a:t>‹#›</a:t>
            </a:fld>
            <a:endParaRPr dirty="0">
              <a:solidFill>
                <a:srgbClr val="04617B">
                  <a:shade val="90000"/>
                </a:srgbClr>
              </a:solidFill>
            </a:endParaRPr>
          </a:p>
        </p:txBody>
      </p:sp>
    </p:spTree>
    <p:extLst>
      <p:ext uri="{BB962C8B-B14F-4D97-AF65-F5344CB8AC3E}">
        <p14:creationId xmlns:p14="http://schemas.microsoft.com/office/powerpoint/2010/main" val="77564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3B7B0493-7DEE-4337-9494-244D11C755ED}" type="datetime1">
              <a:rPr lang="ru-RU" smtClean="0"/>
              <a:t>23.08.2020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5058A8DC-0310-462B-BF67-7033907BE34F}" type="datetime1">
              <a:rPr lang="ru-RU" smtClean="0"/>
              <a:t>23.08.2020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677C2BF3-94F4-48EB-A59A-C28B36E66A87}" type="datetime1">
              <a:rPr lang="ru-RU" smtClean="0"/>
              <a:t>23.08.2020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DEF3E37C-98EA-486E-A1B1-7BF1E011F969}" type="datetime1">
              <a:rPr lang="ru-RU" smtClean="0"/>
              <a:t>23.08.2020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7C03A-8584-4D2F-9252-5BBFBB27E0D1}" type="datetime1">
              <a:rPr lang="ru-RU" smtClean="0"/>
              <a:t>23.08.2020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6A58B2CB-2CEF-436A-B110-00612E111AC8}" type="datetime1">
              <a:rPr lang="ru-RU" smtClean="0"/>
              <a:t>23.08.2020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50DCD1B6-2CF3-4217-AEAF-E5434A4F2DC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4B99AF03-1067-424A-B2DE-8EC9E6B6D6E5}" type="datetime1">
              <a:rPr lang="ru-RU" smtClean="0"/>
              <a:t>23.08.2020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50DCD1B6-2CF3-4217-AEAF-E5434A4F2DC9}" type="slidenum">
              <a:rPr lang="ru-RU" smtClean="0"/>
              <a:pPr/>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8284C2-903B-41F0-9EB2-03EFCA580CAE}" type="datetime1">
              <a:rPr lang="ru-RU" smtClean="0"/>
              <a:t>23.08.2020</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8172400" y="638132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DCD1B6-2CF3-4217-AEAF-E5434A4F2DC9}" type="slidenum">
              <a:rPr lang="ru-RU" smtClean="0"/>
              <a:pPr/>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endParaRPr>
          </a:p>
        </p:txBody>
      </p:sp>
      <p:sp>
        <p:nvSpPr>
          <p:cNvPr id="102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1029" name="Текст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59D80209-3C92-404A-93BD-07E344D960F3}" type="datetime1">
              <a:rPr lang="ru-RU" altLang="en-US" smtClean="0">
                <a:solidFill>
                  <a:srgbClr val="04617B">
                    <a:shade val="90000"/>
                  </a:srgbClr>
                </a:solidFill>
                <a:latin typeface="Tahoma" pitchFamily="34" charset="0"/>
              </a:rPr>
              <a:t>23.08.2020</a:t>
            </a:fld>
            <a:endParaRPr lang="ru-RU" altLang="en-US" dirty="0">
              <a:solidFill>
                <a:srgbClr val="04617B">
                  <a:shade val="90000"/>
                </a:srgbClr>
              </a:solidFill>
              <a:latin typeface="Tahoma" pitchFamily="34" charset="0"/>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ru-RU" altLang="en-US" dirty="0">
              <a:solidFill>
                <a:srgbClr val="04617B">
                  <a:shade val="90000"/>
                </a:srgbClr>
              </a:solidFill>
              <a:latin typeface="Tahoma" pitchFamily="34" charset="0"/>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041B8F1E-40C0-48CB-B1FF-22B177F5BD38}" type="slidenum">
              <a:rPr lang="ru-RU" altLang="en-US">
                <a:solidFill>
                  <a:srgbClr val="04617B">
                    <a:shade val="90000"/>
                  </a:srgbClr>
                </a:solidFill>
                <a:latin typeface="Tahoma" pitchFamily="34" charset="0"/>
              </a:rPr>
              <a:pPr fontAlgn="base">
                <a:spcBef>
                  <a:spcPct val="0"/>
                </a:spcBef>
                <a:spcAft>
                  <a:spcPct val="0"/>
                </a:spcAft>
                <a:defRPr/>
              </a:pPr>
              <a:t>‹#›</a:t>
            </a:fld>
            <a:endParaRPr lang="ru-RU" altLang="en-US" dirty="0">
              <a:solidFill>
                <a:srgbClr val="04617B">
                  <a:shade val="90000"/>
                </a:srgbClr>
              </a:solidFill>
              <a:latin typeface="Tahoma" pitchFamily="34" charset="0"/>
            </a:endParaRPr>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latin typeface="Tahoma" pitchFamily="34"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ltLang="en-US" sz="2400" dirty="0">
                <a:solidFill>
                  <a:prstClr val="black"/>
                </a:solidFill>
                <a:latin typeface="Tahoma" pitchFamily="34" charset="0"/>
              </a:endParaRPr>
            </a:p>
          </p:txBody>
        </p:sp>
      </p:grpSp>
    </p:spTree>
    <p:extLst>
      <p:ext uri="{BB962C8B-B14F-4D97-AF65-F5344CB8AC3E}">
        <p14:creationId xmlns:p14="http://schemas.microsoft.com/office/powerpoint/2010/main" val="437512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599552" y="1844824"/>
            <a:ext cx="7851648" cy="1663959"/>
          </a:xfrm>
          <a:prstGeom prst="rect">
            <a:avLst/>
          </a:prstGeom>
        </p:spPr>
        <p:txBody>
          <a:bodyPr vert="horz"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20000"/>
              </a:lnSpc>
            </a:pPr>
            <a:r>
              <a:rPr lang="ru-RU" sz="5400" b="1" dirty="0">
                <a:solidFill>
                  <a:srgbClr val="04617B"/>
                </a:solidFill>
                <a:latin typeface="Arial" panose="020B0604020202020204" pitchFamily="34" charset="0"/>
                <a:cs typeface="Arial" panose="020B0604020202020204" pitchFamily="34" charset="0"/>
              </a:rPr>
              <a:t> </a:t>
            </a:r>
          </a:p>
        </p:txBody>
      </p:sp>
      <p:sp>
        <p:nvSpPr>
          <p:cNvPr id="2" name="TextBox 1"/>
          <p:cNvSpPr txBox="1"/>
          <p:nvPr/>
        </p:nvSpPr>
        <p:spPr>
          <a:xfrm>
            <a:off x="4607496" y="5013176"/>
            <a:ext cx="4356992" cy="1600438"/>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Marina Klevakina</a:t>
            </a:r>
            <a:r>
              <a:rPr lang="en-US" sz="1400"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Deputy Head</a:t>
            </a:r>
            <a:r>
              <a:rPr lang="ru-RU" sz="1300" dirty="0">
                <a:solidFill>
                  <a:prstClr val="black"/>
                </a:solidFill>
                <a:latin typeface="Arial" panose="020B0604020202020204" pitchFamily="34" charset="0"/>
                <a:cs typeface="Arial" panose="020B0604020202020204" pitchFamily="34" charset="0"/>
              </a:rPr>
              <a:t>,</a:t>
            </a:r>
            <a:r>
              <a:rPr lang="en-US" sz="1300" dirty="0">
                <a:solidFill>
                  <a:prstClr val="black"/>
                </a:solidFill>
                <a:latin typeface="Arial" panose="020B0604020202020204" pitchFamily="34" charset="0"/>
                <a:cs typeface="Arial" panose="020B0604020202020204" pitchFamily="34" charset="0"/>
              </a:rPr>
              <a:t> </a:t>
            </a:r>
            <a:endParaRPr lang="ru-RU" sz="1300" dirty="0">
              <a:solidFill>
                <a:prstClr val="black"/>
              </a:solidFill>
              <a:latin typeface="Arial" panose="020B0604020202020204" pitchFamily="34" charset="0"/>
              <a:cs typeface="Arial" panose="020B0604020202020204" pitchFamily="34" charset="0"/>
            </a:endParaRPr>
          </a:p>
          <a:p>
            <a:r>
              <a:rPr lang="en-US" sz="1300" dirty="0">
                <a:solidFill>
                  <a:prstClr val="black"/>
                </a:solidFill>
                <a:latin typeface="Arial" panose="020B0604020202020204" pitchFamily="34" charset="0"/>
                <a:cs typeface="Arial" panose="020B0604020202020204" pitchFamily="34" charset="0"/>
              </a:rPr>
              <a:t>Agricultural and Environmental Statistics</a:t>
            </a:r>
            <a:r>
              <a:rPr lang="ru-RU" sz="1300"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Department, Russian Federal State Statistics Service (Rosstat)</a:t>
            </a:r>
            <a:br>
              <a:rPr lang="en-US" sz="1400" dirty="0">
                <a:solidFill>
                  <a:prstClr val="black"/>
                </a:solidFill>
                <a:latin typeface="Arial" panose="020B0604020202020204" pitchFamily="34" charset="0"/>
                <a:cs typeface="Arial" panose="020B0604020202020204" pitchFamily="34" charset="0"/>
              </a:rPr>
            </a:br>
            <a:endParaRPr lang="en-US" sz="1400" dirty="0">
              <a:solidFill>
                <a:prstClr val="black"/>
              </a:solidFill>
              <a:latin typeface="Arial" panose="020B0604020202020204" pitchFamily="34" charset="0"/>
              <a:cs typeface="Arial" panose="020B0604020202020204" pitchFamily="34" charset="0"/>
            </a:endParaRPr>
          </a:p>
          <a:p>
            <a:r>
              <a:rPr lang="en-GB" sz="1600" dirty="0">
                <a:solidFill>
                  <a:prstClr val="black"/>
                </a:solidFill>
                <a:latin typeface="Arial" panose="020B0604020202020204" pitchFamily="34" charset="0"/>
                <a:cs typeface="Arial" panose="020B0604020202020204" pitchFamily="34" charset="0"/>
              </a:rPr>
              <a:t>Georgy Fomenko</a:t>
            </a:r>
            <a:r>
              <a:rPr lang="en-GB" sz="1400" dirty="0">
                <a:solidFill>
                  <a:prstClr val="black"/>
                </a:solidFill>
                <a:latin typeface="Arial" panose="020B0604020202020204" pitchFamily="34" charset="0"/>
                <a:cs typeface="Arial" panose="020B0604020202020204" pitchFamily="34" charset="0"/>
              </a:rPr>
              <a:t>,</a:t>
            </a:r>
            <a:r>
              <a:rPr lang="en-GB" sz="1300" dirty="0">
                <a:solidFill>
                  <a:prstClr val="black"/>
                </a:solidFill>
                <a:latin typeface="Arial" panose="020B0604020202020204" pitchFamily="34" charset="0"/>
                <a:cs typeface="Arial" panose="020B0604020202020204" pitchFamily="34" charset="0"/>
              </a:rPr>
              <a:t> </a:t>
            </a:r>
            <a:r>
              <a:rPr lang="en-US" sz="1300" dirty="0">
                <a:solidFill>
                  <a:prstClr val="black"/>
                </a:solidFill>
                <a:latin typeface="Arial" panose="020B0604020202020204" pitchFamily="34" charset="0"/>
                <a:cs typeface="Arial" panose="020B0604020202020204" pitchFamily="34" charset="0"/>
              </a:rPr>
              <a:t>Head of Research, </a:t>
            </a: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Cadaster Institute,</a:t>
            </a:r>
            <a:r>
              <a:rPr lang="ru-RU" sz="1300" dirty="0">
                <a:solidFill>
                  <a:prstClr val="black"/>
                </a:solidFill>
                <a:latin typeface="Arial" panose="020B0604020202020204" pitchFamily="34" charset="0"/>
                <a:cs typeface="Arial" panose="020B0604020202020204" pitchFamily="34" charset="0"/>
              </a:rPr>
              <a:t> </a:t>
            </a:r>
            <a:r>
              <a:rPr lang="en-GB" sz="1300" dirty="0">
                <a:solidFill>
                  <a:prstClr val="black"/>
                </a:solidFill>
                <a:latin typeface="Arial" panose="020B0604020202020204" pitchFamily="34" charset="0"/>
                <a:cs typeface="Arial" panose="020B0604020202020204" pitchFamily="34" charset="0"/>
              </a:rPr>
              <a:t>Doctor of Science in Geography, Professor</a:t>
            </a:r>
            <a:endParaRPr lang="ru-RU" sz="1300" dirty="0">
              <a:solidFill>
                <a:prstClr val="black"/>
              </a:solidFill>
              <a:latin typeface="Arial" panose="020B0604020202020204" pitchFamily="34" charset="0"/>
              <a:cs typeface="Arial" panose="020B0604020202020204" pitchFamily="34" charset="0"/>
            </a:endParaRPr>
          </a:p>
        </p:txBody>
      </p:sp>
      <p:sp>
        <p:nvSpPr>
          <p:cNvPr id="11" name="Заголовок 9"/>
          <p:cNvSpPr>
            <a:spLocks noGrp="1"/>
          </p:cNvSpPr>
          <p:nvPr>
            <p:ph type="title"/>
          </p:nvPr>
        </p:nvSpPr>
        <p:spPr>
          <a:xfrm>
            <a:off x="599552" y="2174958"/>
            <a:ext cx="8229600" cy="2667650"/>
          </a:xfrm>
          <a:ln>
            <a:noFill/>
          </a:ln>
        </p:spPr>
        <p:txBody>
          <a:bodyPr>
            <a:noAutofit/>
          </a:bodyPr>
          <a:lstStyle/>
          <a:p>
            <a:pPr algn="ctr" fontAlgn="auto">
              <a:spcBef>
                <a:spcPts val="1200"/>
              </a:spcBef>
              <a:spcAft>
                <a:spcPts val="0"/>
              </a:spcAft>
              <a:defRPr/>
            </a:pPr>
            <a:br>
              <a:rPr lang="ru-RU"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Implementation of SEEA and Ecosystem Accounts in the Russian Federation: Prospects, Opportunities and Challenges</a:t>
            </a:r>
            <a:br>
              <a:rPr lang="ru-RU" sz="2800" b="1" dirty="0">
                <a:latin typeface="Arial" panose="020B0604020202020204" pitchFamily="34" charset="0"/>
                <a:cs typeface="Arial" panose="020B0604020202020204" pitchFamily="34" charset="0"/>
              </a:rPr>
            </a:br>
            <a:br>
              <a:rPr lang="ru-RU" sz="28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Joint OECD/UNECE Seminar on the Implementation of SEEA</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13-14 </a:t>
            </a:r>
            <a:r>
              <a:rPr lang="en-GB" sz="2000" b="1" dirty="0">
                <a:latin typeface="Arial" panose="020B0604020202020204" pitchFamily="34" charset="0"/>
                <a:cs typeface="Arial" panose="020B0604020202020204" pitchFamily="34" charset="0"/>
              </a:rPr>
              <a:t>February </a:t>
            </a:r>
            <a:r>
              <a:rPr lang="ru-RU" sz="2000" b="1" dirty="0">
                <a:latin typeface="Arial" panose="020B0604020202020204" pitchFamily="34" charset="0"/>
                <a:cs typeface="Arial" panose="020B0604020202020204" pitchFamily="34" charset="0"/>
              </a:rPr>
              <a:t>2020, </a:t>
            </a:r>
            <a:r>
              <a:rPr lang="en-GB" sz="2000" b="1" dirty="0">
                <a:latin typeface="Arial" panose="020B0604020202020204" pitchFamily="34" charset="0"/>
                <a:cs typeface="Arial" panose="020B0604020202020204" pitchFamily="34" charset="0"/>
              </a:rPr>
              <a:t>Geneva</a:t>
            </a:r>
            <a:endParaRPr lang="ru-RU" sz="1800" dirty="0">
              <a:solidFill>
                <a:srgbClr val="FF000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9592" y="971903"/>
            <a:ext cx="2804827" cy="83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Z:\2020 Женева февраль\Логотип нпо анг.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4088" y="931526"/>
            <a:ext cx="3333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704088"/>
            <a:ext cx="8229600" cy="852704"/>
          </a:xfrm>
        </p:spPr>
        <p:txBody>
          <a:bodyPr>
            <a:noAutofit/>
          </a:bodyPr>
          <a:lstStyle/>
          <a:p>
            <a:pPr algn="ctr"/>
            <a:r>
              <a:rPr lang="en-US" altLang="en-US" sz="2400" b="1" dirty="0">
                <a:latin typeface="Arial" panose="020B0604020202020204" pitchFamily="34" charset="0"/>
                <a:cs typeface="Arial" panose="020B0604020202020204" pitchFamily="34" charset="0"/>
              </a:rPr>
              <a:t>Opportunities to use </a:t>
            </a:r>
            <a:r>
              <a:rPr lang="en-US" sz="2400" b="1" dirty="0">
                <a:latin typeface="Arial" panose="020B0604020202020204" pitchFamily="34" charset="0"/>
                <a:cs typeface="Arial" panose="020B0604020202020204" pitchFamily="34" charset="0"/>
              </a:rPr>
              <a:t>SEEA and Ecosystem Accounting in business management</a:t>
            </a:r>
            <a:endParaRPr lang="ru-RU" sz="2400" b="1" dirty="0">
              <a:latin typeface="Arial" panose="020B0604020202020204" pitchFamily="34" charset="0"/>
              <a:cs typeface="Arial" panose="020B0604020202020204" pitchFamily="34" charset="0"/>
            </a:endParaRPr>
          </a:p>
        </p:txBody>
      </p:sp>
      <p:sp>
        <p:nvSpPr>
          <p:cNvPr id="6" name="Содержимое 2"/>
          <p:cNvSpPr txBox="1">
            <a:spLocks/>
          </p:cNvSpPr>
          <p:nvPr/>
        </p:nvSpPr>
        <p:spPr>
          <a:xfrm>
            <a:off x="446856" y="1772816"/>
            <a:ext cx="8229600" cy="6480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ru-RU" sz="2000" b="1" dirty="0">
                <a:solidFill>
                  <a:schemeClr val="accent2">
                    <a:lumMod val="75000"/>
                  </a:schemeClr>
                </a:solidFill>
                <a:latin typeface="Arial" panose="020B0604020202020204" pitchFamily="34" charset="0"/>
                <a:cs typeface="Arial" panose="020B0604020202020204" pitchFamily="34" charset="0"/>
              </a:rPr>
              <a:t>1. </a:t>
            </a:r>
            <a:r>
              <a:rPr lang="en-US" sz="2000" b="1" dirty="0">
                <a:solidFill>
                  <a:schemeClr val="accent2">
                    <a:lumMod val="75000"/>
                  </a:schemeClr>
                </a:solidFill>
                <a:latin typeface="Arial" panose="020B0604020202020204" pitchFamily="34" charset="0"/>
                <a:cs typeface="Arial" panose="020B0604020202020204" pitchFamily="34" charset="0"/>
              </a:rPr>
              <a:t>Standards of environmental and social responsibility of the International Finance Corporation</a:t>
            </a:r>
            <a:endParaRPr lang="ru-RU" sz="2000" b="1" dirty="0">
              <a:solidFill>
                <a:schemeClr val="accent2">
                  <a:lumMod val="75000"/>
                </a:schemeClr>
              </a:solidFill>
              <a:latin typeface="Arial" panose="020B0604020202020204" pitchFamily="34" charset="0"/>
              <a:cs typeface="Arial" panose="020B0604020202020204" pitchFamily="34" charset="0"/>
            </a:endParaRPr>
          </a:p>
        </p:txBody>
      </p:sp>
      <p:sp>
        <p:nvSpPr>
          <p:cNvPr id="7" name="Объект 6"/>
          <p:cNvSpPr>
            <a:spLocks noGrp="1"/>
          </p:cNvSpPr>
          <p:nvPr>
            <p:ph idx="1"/>
          </p:nvPr>
        </p:nvSpPr>
        <p:spPr>
          <a:xfrm>
            <a:off x="179512" y="2636912"/>
            <a:ext cx="8496944" cy="2664296"/>
          </a:xfrm>
        </p:spPr>
        <p:txBody>
          <a:bodyPr>
            <a:normAutofit/>
          </a:bodyPr>
          <a:lstStyle/>
          <a:p>
            <a:pPr marL="432000" lvl="0" indent="0">
              <a:spcBef>
                <a:spcPts val="1200"/>
              </a:spcBef>
              <a:buNone/>
            </a:pPr>
            <a:r>
              <a:rPr lang="en-GB" sz="1800" b="1" dirty="0">
                <a:latin typeface="Arial" panose="020B0604020202020204" pitchFamily="34" charset="0"/>
                <a:cs typeface="Arial" panose="020B0604020202020204" pitchFamily="34" charset="0"/>
              </a:rPr>
              <a:t>1.1 </a:t>
            </a:r>
            <a:r>
              <a:rPr lang="en-US" sz="1800" b="1" dirty="0">
                <a:latin typeface="Arial" panose="020B0604020202020204" pitchFamily="34" charset="0"/>
                <a:cs typeface="Arial" panose="020B0604020202020204" pitchFamily="34" charset="0"/>
              </a:rPr>
              <a:t> Use of SEEA and ecosystem accounting in environmental impact assessment</a:t>
            </a:r>
            <a:endParaRPr lang="en-GB" sz="1800" b="1" dirty="0">
              <a:latin typeface="Arial" panose="020B0604020202020204" pitchFamily="34" charset="0"/>
              <a:cs typeface="Arial" panose="020B0604020202020204" pitchFamily="34" charset="0"/>
            </a:endParaRPr>
          </a:p>
          <a:p>
            <a:pPr marL="432000" lvl="0" indent="0">
              <a:spcBef>
                <a:spcPts val="1200"/>
              </a:spcBef>
              <a:buNone/>
            </a:pPr>
            <a:r>
              <a:rPr lang="en-GB" sz="1400" i="1" dirty="0">
                <a:latin typeface="Arial" panose="020B0604020202020204" pitchFamily="34" charset="0"/>
                <a:cs typeface="Arial" panose="020B0604020202020204" pitchFamily="34" charset="0"/>
              </a:rPr>
              <a:t>Standard 6 </a:t>
            </a:r>
            <a:r>
              <a:rPr lang="ru-RU"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Biodiversity Conservation and Sustainable Management of Living Natural Resources</a:t>
            </a:r>
            <a:endParaRPr lang="ru-RU" sz="1400" i="1" dirty="0">
              <a:latin typeface="Arial" panose="020B0604020202020204" pitchFamily="34" charset="0"/>
              <a:cs typeface="Arial" panose="020B0604020202020204" pitchFamily="34" charset="0"/>
            </a:endParaRPr>
          </a:p>
          <a:p>
            <a:pPr marL="90000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At the planning stage of the investment project it’s required to assess the direct and indirect impacts on biodiversity and ecosystem services.</a:t>
            </a:r>
          </a:p>
          <a:p>
            <a:pPr marL="900000">
              <a:spcBef>
                <a:spcPts val="600"/>
              </a:spcBef>
              <a:buFont typeface="Arial" panose="020B0604020202020204" pitchFamily="34" charset="0"/>
              <a:buChar char="•"/>
            </a:pPr>
            <a:r>
              <a:rPr lang="en-US" sz="1400" dirty="0">
                <a:latin typeface="Arial" panose="020B0604020202020204" pitchFamily="34" charset="0"/>
                <a:cs typeface="Arial" panose="020B0604020202020204" pitchFamily="34" charset="0"/>
              </a:rPr>
              <a:t>It’s necessary to take into account differences in values of biodiversity and ecosystem services for affected communities and other stakeholders.</a:t>
            </a:r>
            <a:endParaRPr lang="ru-RU" sz="1400" dirty="0">
              <a:latin typeface="Arial" panose="020B0604020202020204" pitchFamily="34" charset="0"/>
              <a:cs typeface="Arial" panose="020B0604020202020204" pitchFamily="34" charset="0"/>
            </a:endParaRPr>
          </a:p>
          <a:p>
            <a:pPr marL="432000" lvl="0" indent="0">
              <a:spcBef>
                <a:spcPts val="1200"/>
              </a:spcBef>
              <a:buNone/>
            </a:pPr>
            <a:r>
              <a:rPr lang="en-GB" sz="1800" b="1" dirty="0">
                <a:latin typeface="Arial" panose="020B0604020202020204" pitchFamily="34" charset="0"/>
                <a:cs typeface="Arial" panose="020B0604020202020204" pitchFamily="34" charset="0"/>
              </a:rPr>
              <a:t>1.2 Expansion of cost-benefit analysis</a:t>
            </a:r>
            <a:endParaRPr lang="ru-RU" sz="1800" b="1" dirty="0">
              <a:latin typeface="Arial" panose="020B0604020202020204" pitchFamily="34" charset="0"/>
              <a:cs typeface="Arial" panose="020B0604020202020204" pitchFamily="34" charset="0"/>
            </a:endParaRPr>
          </a:p>
        </p:txBody>
      </p:sp>
      <p:sp>
        <p:nvSpPr>
          <p:cNvPr id="8" name="Содержимое 2"/>
          <p:cNvSpPr txBox="1">
            <a:spLocks/>
          </p:cNvSpPr>
          <p:nvPr/>
        </p:nvSpPr>
        <p:spPr>
          <a:xfrm>
            <a:off x="323528" y="5229200"/>
            <a:ext cx="8229600" cy="64807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ru-RU" sz="2000" b="1" dirty="0">
                <a:solidFill>
                  <a:schemeClr val="accent2">
                    <a:lumMod val="75000"/>
                  </a:schemeClr>
                </a:solidFill>
                <a:latin typeface="Arial" panose="020B0604020202020204" pitchFamily="34" charset="0"/>
                <a:cs typeface="Arial" panose="020B0604020202020204" pitchFamily="34" charset="0"/>
              </a:rPr>
              <a:t>2. </a:t>
            </a:r>
            <a:r>
              <a:rPr lang="en-US" sz="2000" b="1" dirty="0">
                <a:solidFill>
                  <a:schemeClr val="accent2">
                    <a:lumMod val="75000"/>
                  </a:schemeClr>
                </a:solidFill>
                <a:latin typeface="Arial" panose="020B0604020202020204" pitchFamily="34" charset="0"/>
                <a:cs typeface="Arial" panose="020B0604020202020204" pitchFamily="34" charset="0"/>
              </a:rPr>
              <a:t>Determination of threshold values in consumption of natural assets and in environmental impacts</a:t>
            </a:r>
            <a:endParaRPr lang="ru-RU" sz="2000" b="1" dirty="0">
              <a:solidFill>
                <a:schemeClr val="accent2">
                  <a:lumMod val="75000"/>
                </a:schemeClr>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10</a:t>
            </a:fld>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576064"/>
          </a:xfrm>
        </p:spPr>
        <p:txBody>
          <a:bodyPr>
            <a:normAutofit/>
          </a:bodyPr>
          <a:lstStyle/>
          <a:p>
            <a:pPr algn="ctr"/>
            <a:r>
              <a:rPr lang="en-US" sz="2400" b="1" dirty="0">
                <a:latin typeface="Arial" panose="020B0604020202020204" pitchFamily="34" charset="0"/>
                <a:cs typeface="Arial" panose="020B0604020202020204" pitchFamily="34" charset="0"/>
              </a:rPr>
              <a:t>Main challenges in SEEA implementation</a:t>
            </a:r>
            <a:endParaRPr lang="ru-RU" sz="2400" b="1" dirty="0">
              <a:solidFill>
                <a:srgbClr val="FF0000"/>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268497" y="1592796"/>
            <a:ext cx="8640960" cy="118813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latin typeface="Arial" panose="020B0604020202020204" pitchFamily="34" charset="0"/>
              <a:cs typeface="Arial" panose="020B0604020202020204" pitchFamily="34" charset="0"/>
            </a:endParaRPr>
          </a:p>
          <a:p>
            <a:pPr algn="just"/>
            <a:r>
              <a:rPr lang="en-US" sz="1600" b="1" dirty="0">
                <a:solidFill>
                  <a:srgbClr val="FF0000"/>
                </a:solidFill>
                <a:latin typeface="Arial" panose="020B0604020202020204" pitchFamily="34" charset="0"/>
                <a:cs typeface="Arial" panose="020B0604020202020204" pitchFamily="34" charset="0"/>
              </a:rPr>
              <a:t>1. </a:t>
            </a:r>
            <a:r>
              <a:rPr lang="en-US" sz="1600" dirty="0">
                <a:solidFill>
                  <a:schemeClr val="tx1"/>
                </a:solidFill>
                <a:latin typeface="Arial" panose="020B0604020202020204" pitchFamily="34" charset="0"/>
                <a:cs typeface="Arial" panose="020B0604020202020204" pitchFamily="34" charset="0"/>
              </a:rPr>
              <a:t>Challenge of obtaining necessary data including: (a) receiving official data - statistical and administrative, (b) analyzing available expert data and determining the possibility for its use in compiling SEEA accounts, (c) institutionalizing expert data for use in SEEA</a:t>
            </a:r>
            <a:endParaRPr lang="ru-RU" sz="1600" dirty="0">
              <a:solidFill>
                <a:schemeClr val="tx1"/>
              </a:solidFill>
              <a:latin typeface="Arial" panose="020B0604020202020204" pitchFamily="34" charset="0"/>
              <a:cs typeface="Arial" panose="020B0604020202020204" pitchFamily="34" charset="0"/>
            </a:endParaRPr>
          </a:p>
          <a:p>
            <a:pPr algn="ctr"/>
            <a:endParaRPr lang="ru-RU" dirty="0"/>
          </a:p>
        </p:txBody>
      </p:sp>
      <p:sp>
        <p:nvSpPr>
          <p:cNvPr id="7" name="Скругленный прямоугольник 6"/>
          <p:cNvSpPr/>
          <p:nvPr/>
        </p:nvSpPr>
        <p:spPr>
          <a:xfrm>
            <a:off x="258780" y="3068960"/>
            <a:ext cx="8640960" cy="69179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The need for the use of cost-benefit analysis harmonized with SEEA is not legislated</a:t>
            </a:r>
            <a:endParaRPr lang="ru-RU" sz="2000" dirty="0"/>
          </a:p>
        </p:txBody>
      </p:sp>
      <p:sp>
        <p:nvSpPr>
          <p:cNvPr id="8" name="Скругленный прямоугольник 7"/>
          <p:cNvSpPr/>
          <p:nvPr/>
        </p:nvSpPr>
        <p:spPr>
          <a:xfrm>
            <a:off x="268497" y="4077072"/>
            <a:ext cx="8640960" cy="64015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latin typeface="Arial" panose="020B0604020202020204" pitchFamily="34" charset="0"/>
              <a:cs typeface="Arial" panose="020B0604020202020204" pitchFamily="34" charset="0"/>
            </a:endParaRPr>
          </a:p>
          <a:p>
            <a:pPr algn="just"/>
            <a:r>
              <a:rPr lang="en-US" sz="1600" b="1" dirty="0">
                <a:solidFill>
                  <a:srgbClr val="FF0000"/>
                </a:solidFill>
                <a:latin typeface="Arial" panose="020B0604020202020204" pitchFamily="34" charset="0"/>
                <a:cs typeface="Arial" panose="020B0604020202020204" pitchFamily="34" charset="0"/>
              </a:rPr>
              <a:t>3. </a:t>
            </a:r>
            <a:r>
              <a:rPr lang="en-US" sz="1600" dirty="0">
                <a:solidFill>
                  <a:schemeClr val="tx1"/>
                </a:solidFill>
                <a:latin typeface="Arial" panose="020B0604020202020204" pitchFamily="34" charset="0"/>
                <a:cs typeface="Arial" panose="020B0604020202020204" pitchFamily="34" charset="0"/>
              </a:rPr>
              <a:t>Lack of interest of industry departments in SEEA development and using of its results</a:t>
            </a:r>
            <a:endParaRPr lang="ru-RU" sz="1600" dirty="0">
              <a:solidFill>
                <a:schemeClr val="tx1"/>
              </a:solidFill>
              <a:latin typeface="Arial" panose="020B0604020202020204" pitchFamily="34" charset="0"/>
              <a:cs typeface="Arial" panose="020B0604020202020204" pitchFamily="34" charset="0"/>
            </a:endParaRPr>
          </a:p>
          <a:p>
            <a:pPr algn="ctr"/>
            <a:endParaRPr lang="ru-RU" sz="2000" dirty="0"/>
          </a:p>
        </p:txBody>
      </p:sp>
      <p:sp>
        <p:nvSpPr>
          <p:cNvPr id="9" name="Скругленный прямоугольник 8"/>
          <p:cNvSpPr/>
          <p:nvPr/>
        </p:nvSpPr>
        <p:spPr>
          <a:xfrm>
            <a:off x="251520" y="5013176"/>
            <a:ext cx="8640960" cy="93610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rgbClr val="FF0000"/>
                </a:solidFill>
                <a:latin typeface="Arial" panose="020B0604020202020204" pitchFamily="34" charset="0"/>
                <a:cs typeface="Arial" panose="020B0604020202020204" pitchFamily="34" charset="0"/>
              </a:rPr>
              <a:t>4</a:t>
            </a:r>
            <a:r>
              <a:rPr lang="ru-RU" sz="1600" b="1" dirty="0">
                <a:solidFill>
                  <a:srgbClr val="FF0000"/>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Challenge of integrating SEEA data into SNA tables (e.g., disaggregating values of natural resources by economy sectors)</a:t>
            </a:r>
            <a:endParaRPr lang="ru-RU" sz="2000" dirty="0"/>
          </a:p>
        </p:txBody>
      </p:sp>
      <p:sp>
        <p:nvSpPr>
          <p:cNvPr id="3" name="Номер слайда 2"/>
          <p:cNvSpPr>
            <a:spLocks noGrp="1"/>
          </p:cNvSpPr>
          <p:nvPr>
            <p:ph type="sldNum" sz="quarter" idx="12"/>
          </p:nvPr>
        </p:nvSpPr>
        <p:spPr/>
        <p:txBody>
          <a:bodyPr/>
          <a:lstStyle/>
          <a:p>
            <a:fld id="{50DCD1B6-2CF3-4217-AEAF-E5434A4F2DC9}" type="slidenum">
              <a:rPr lang="ru-RU" smtClean="0"/>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648072"/>
          </a:xfrm>
        </p:spPr>
        <p:txBody>
          <a:bodyPr>
            <a:normAutofit/>
          </a:bodyPr>
          <a:lstStyle/>
          <a:p>
            <a:pPr algn="ctr"/>
            <a:r>
              <a:rPr lang="en-US" sz="2000" b="1" dirty="0">
                <a:latin typeface="Arial" panose="020B0604020202020204" pitchFamily="34" charset="0"/>
                <a:cs typeface="Arial" panose="020B0604020202020204" pitchFamily="34" charset="0"/>
              </a:rPr>
              <a:t>Main challenges in implementation of ecosystem accounting</a:t>
            </a:r>
            <a:endParaRPr lang="ru-RU" sz="2000" b="1" dirty="0">
              <a:solidFill>
                <a:srgbClr val="FF000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4097" y="2204864"/>
            <a:ext cx="4310151" cy="239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367998" y="4941168"/>
            <a:ext cx="8596490" cy="100811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latin typeface="Arial" panose="020B0604020202020204" pitchFamily="34" charset="0"/>
              <a:cs typeface="Arial" panose="020B0604020202020204" pitchFamily="34" charset="0"/>
            </a:endParaRPr>
          </a:p>
          <a:p>
            <a:pPr algn="just"/>
            <a:r>
              <a:rPr lang="en-US" sz="1400" b="1" dirty="0">
                <a:solidFill>
                  <a:srgbClr val="FF0000"/>
                </a:solidFill>
                <a:latin typeface="Arial" panose="020B0604020202020204" pitchFamily="34" charset="0"/>
                <a:cs typeface="Arial" panose="020B0604020202020204" pitchFamily="34" charset="0"/>
              </a:rPr>
              <a:t>1.</a:t>
            </a:r>
            <a:r>
              <a:rPr lang="en-US" sz="1400" dirty="0">
                <a:solidFill>
                  <a:srgbClr val="FF0000"/>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Challenge of the transition from the Labor Theory of Value to the Marginal Theory of Value, significant underestimation of natural wealth. This is especially true for post-Soviet experts, who mainly consider money as a measure of labor, but not a measure of wealth.</a:t>
            </a:r>
            <a:endParaRPr lang="ru-RU" sz="1400" dirty="0">
              <a:solidFill>
                <a:schemeClr val="tx1"/>
              </a:solidFill>
              <a:latin typeface="Arial" panose="020B0604020202020204" pitchFamily="34" charset="0"/>
              <a:cs typeface="Arial" panose="020B0604020202020204" pitchFamily="34" charset="0"/>
            </a:endParaRPr>
          </a:p>
          <a:p>
            <a:pPr algn="ctr"/>
            <a:endParaRPr lang="ru-RU" dirty="0"/>
          </a:p>
        </p:txBody>
      </p:sp>
      <p:sp>
        <p:nvSpPr>
          <p:cNvPr id="7" name="Скругленный прямоугольник 6"/>
          <p:cNvSpPr/>
          <p:nvPr/>
        </p:nvSpPr>
        <p:spPr>
          <a:xfrm>
            <a:off x="395536" y="6093296"/>
            <a:ext cx="8568952" cy="57839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latin typeface="Arial" panose="020B0604020202020204" pitchFamily="34" charset="0"/>
              <a:cs typeface="Arial" panose="020B0604020202020204" pitchFamily="34" charset="0"/>
            </a:endParaRPr>
          </a:p>
          <a:p>
            <a:pPr algn="just"/>
            <a:r>
              <a:rPr lang="ru-RU" sz="1400" b="1" dirty="0">
                <a:solidFill>
                  <a:srgbClr val="FF0000"/>
                </a:solidFill>
                <a:latin typeface="Arial" panose="020B0604020202020204" pitchFamily="34" charset="0"/>
                <a:cs typeface="Arial" panose="020B0604020202020204" pitchFamily="34" charset="0"/>
              </a:rPr>
              <a:t>2. </a:t>
            </a:r>
            <a:r>
              <a:rPr lang="en-US" sz="1400" dirty="0">
                <a:solidFill>
                  <a:schemeClr val="tx1"/>
                </a:solidFill>
                <a:latin typeface="Arial" panose="020B0604020202020204" pitchFamily="34" charset="0"/>
                <a:cs typeface="Arial" panose="020B0604020202020204" pitchFamily="34" charset="0"/>
              </a:rPr>
              <a:t>Challenge of double counting in implementation of SEEA and ecosystem accounting.</a:t>
            </a:r>
            <a:endParaRPr lang="ru-RU" sz="1400" dirty="0">
              <a:solidFill>
                <a:schemeClr val="tx1"/>
              </a:solidFill>
              <a:latin typeface="Arial" panose="020B0604020202020204" pitchFamily="34" charset="0"/>
              <a:cs typeface="Arial" panose="020B0604020202020204" pitchFamily="34" charset="0"/>
            </a:endParaRPr>
          </a:p>
          <a:p>
            <a:pPr algn="ctr"/>
            <a:endParaRPr lang="ru-RU" dirty="0"/>
          </a:p>
        </p:txBody>
      </p:sp>
      <p:sp>
        <p:nvSpPr>
          <p:cNvPr id="10" name="TextBox 9"/>
          <p:cNvSpPr txBox="1"/>
          <p:nvPr/>
        </p:nvSpPr>
        <p:spPr>
          <a:xfrm>
            <a:off x="395536" y="1196752"/>
            <a:ext cx="8568952" cy="784830"/>
          </a:xfrm>
          <a:prstGeom prst="rect">
            <a:avLst/>
          </a:prstGeom>
          <a:noFill/>
        </p:spPr>
        <p:txBody>
          <a:bodyPr wrap="square" rtlCol="0">
            <a:spAutoFit/>
          </a:bodyPr>
          <a:lstStyle/>
          <a:p>
            <a:pPr algn="just"/>
            <a:r>
              <a:rPr lang="en-US" sz="1500" i="1" dirty="0">
                <a:latin typeface="Arial" panose="020B0604020202020204" pitchFamily="34" charset="0"/>
                <a:cs typeface="Arial" panose="020B0604020202020204" pitchFamily="34" charset="0"/>
              </a:rPr>
              <a:t>SEEA estimates only part of the ecosystem services provided by a territory and consumed by beneficiaries: (1) provisioning (natural assets), (2) cultural (recreation). </a:t>
            </a:r>
            <a:r>
              <a:rPr lang="en-US" sz="1500" b="1" i="1" dirty="0">
                <a:latin typeface="Arial" panose="020B0604020202020204" pitchFamily="34" charset="0"/>
                <a:cs typeface="Arial" panose="020B0604020202020204" pitchFamily="34" charset="0"/>
              </a:rPr>
              <a:t>Important regulating functions of ecosystems are not assessed.</a:t>
            </a:r>
            <a:endParaRPr lang="ru-RU" sz="1500" b="1" i="1" dirty="0">
              <a:latin typeface="Arial" panose="020B0604020202020204" pitchFamily="34" charset="0"/>
              <a:cs typeface="Arial" panose="020B0604020202020204" pitchFamily="34" charset="0"/>
            </a:endParaRPr>
          </a:p>
        </p:txBody>
      </p:sp>
      <p:sp>
        <p:nvSpPr>
          <p:cNvPr id="3" name="Прямоугольник 2"/>
          <p:cNvSpPr/>
          <p:nvPr/>
        </p:nvSpPr>
        <p:spPr>
          <a:xfrm>
            <a:off x="6300192" y="4581128"/>
            <a:ext cx="1425390" cy="246221"/>
          </a:xfrm>
          <a:prstGeom prst="rect">
            <a:avLst/>
          </a:prstGeom>
        </p:spPr>
        <p:txBody>
          <a:bodyPr wrap="none">
            <a:spAutoFit/>
          </a:bodyPr>
          <a:lstStyle/>
          <a:p>
            <a:r>
              <a:rPr lang="en-US" sz="1000" i="1" dirty="0">
                <a:latin typeface="Arial" panose="020B0604020202020204" pitchFamily="34" charset="0"/>
                <a:cs typeface="Arial" panose="020B0604020202020204" pitchFamily="34" charset="0"/>
              </a:rPr>
              <a:t>Source: www.ehu.eus</a:t>
            </a:r>
            <a:endParaRPr lang="ru-RU" sz="1000" dirty="0">
              <a:latin typeface="Arial" panose="020B0604020202020204" pitchFamily="34" charset="0"/>
              <a:cs typeface="Arial" panose="020B0604020202020204" pitchFamily="34" charset="0"/>
            </a:endParaRPr>
          </a:p>
        </p:txBody>
      </p:sp>
      <p:sp>
        <p:nvSpPr>
          <p:cNvPr id="6" name="Номер слайда 5"/>
          <p:cNvSpPr>
            <a:spLocks noGrp="1"/>
          </p:cNvSpPr>
          <p:nvPr>
            <p:ph type="sldNum" sz="quarter" idx="12"/>
          </p:nvPr>
        </p:nvSpPr>
        <p:spPr/>
        <p:txBody>
          <a:bodyPr/>
          <a:lstStyle/>
          <a:p>
            <a:fld id="{50DCD1B6-2CF3-4217-AEAF-E5434A4F2DC9}" type="slidenum">
              <a:rPr lang="ru-RU" smtClean="0"/>
              <a:pPr/>
              <a:t>12</a:t>
            </a:fld>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1" y="1117193"/>
            <a:ext cx="8640960" cy="784830"/>
          </a:xfrm>
          <a:prstGeom prst="rect">
            <a:avLst/>
          </a:prstGeom>
          <a:noFill/>
        </p:spPr>
        <p:txBody>
          <a:bodyPr wrap="square" rtlCol="0">
            <a:spAutoFit/>
          </a:bodyPr>
          <a:lstStyle/>
          <a:p>
            <a:pPr lvl="0" algn="just"/>
            <a:r>
              <a:rPr lang="en-US" sz="1500" i="1" dirty="0">
                <a:latin typeface="Arial" panose="020B0604020202020204" pitchFamily="34" charset="0"/>
                <a:cs typeface="Arial" panose="020B0604020202020204" pitchFamily="34" charset="0"/>
              </a:rPr>
              <a:t>Ecosystem services are always </a:t>
            </a:r>
            <a:r>
              <a:rPr lang="en-US" sz="1500" b="1" i="1" dirty="0">
                <a:latin typeface="Arial" panose="020B0604020202020204" pitchFamily="34" charset="0"/>
                <a:cs typeface="Arial" panose="020B0604020202020204" pitchFamily="34" charset="0"/>
              </a:rPr>
              <a:t>territory-specific</a:t>
            </a:r>
            <a:r>
              <a:rPr lang="en-US" sz="1500" i="1" dirty="0">
                <a:latin typeface="Arial" panose="020B0604020202020204" pitchFamily="34" charset="0"/>
                <a:cs typeface="Arial" panose="020B0604020202020204" pitchFamily="34" charset="0"/>
              </a:rPr>
              <a:t>. Their consumption, as well as restoration (e.g., forest planting) is always </a:t>
            </a:r>
            <a:r>
              <a:rPr lang="en-US" sz="1500" b="1" i="1" dirty="0">
                <a:latin typeface="Arial" panose="020B0604020202020204" pitchFamily="34" charset="0"/>
                <a:cs typeface="Arial" panose="020B0604020202020204" pitchFamily="34" charset="0"/>
              </a:rPr>
              <a:t>associated with stakeholders </a:t>
            </a:r>
            <a:r>
              <a:rPr lang="en-US" sz="1500" i="1" dirty="0">
                <a:latin typeface="Arial" panose="020B0604020202020204" pitchFamily="34" charset="0"/>
                <a:cs typeface="Arial" panose="020B0604020202020204" pitchFamily="34" charset="0"/>
              </a:rPr>
              <a:t>(beneficiaries, donors in the restoration of environmental components)</a:t>
            </a:r>
            <a:endParaRPr lang="ru-RU" sz="1500" i="1"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67999" y="4718110"/>
            <a:ext cx="8524482" cy="100811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latin typeface="Arial" panose="020B0604020202020204" pitchFamily="34" charset="0"/>
              <a:cs typeface="Arial" panose="020B0604020202020204" pitchFamily="34" charset="0"/>
            </a:endParaRPr>
          </a:p>
          <a:p>
            <a:pPr algn="just"/>
            <a:r>
              <a:rPr lang="ru-RU" sz="1400" b="1" dirty="0">
                <a:solidFill>
                  <a:srgbClr val="FF0000"/>
                </a:solidFill>
                <a:latin typeface="Arial" panose="020B0604020202020204" pitchFamily="34" charset="0"/>
                <a:cs typeface="Arial" panose="020B0604020202020204" pitchFamily="34" charset="0"/>
              </a:rPr>
              <a:t>3.</a:t>
            </a:r>
            <a:r>
              <a:rPr lang="en-US" sz="1400" b="1" dirty="0">
                <a:solidFill>
                  <a:srgbClr val="FF0000"/>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Lack of attention to the scale of ecosystem services assessment in management, and to the "targeting" of measures and potential conflicts (e.g., loss of income of the local population in favor of maintaining global ecosystem services). Cases of assessing ecosystem services in general, without identifying specific beneficiaries</a:t>
            </a:r>
            <a:endParaRPr lang="ru-RU" sz="1400" dirty="0">
              <a:solidFill>
                <a:schemeClr val="tx1"/>
              </a:solidFill>
              <a:latin typeface="Arial" panose="020B0604020202020204" pitchFamily="34" charset="0"/>
              <a:cs typeface="Arial" panose="020B0604020202020204" pitchFamily="34" charset="0"/>
            </a:endParaRPr>
          </a:p>
          <a:p>
            <a:pPr algn="ctr"/>
            <a:endParaRPr lang="ru-RU" dirty="0"/>
          </a:p>
        </p:txBody>
      </p:sp>
      <p:sp>
        <p:nvSpPr>
          <p:cNvPr id="8" name="Скругленный прямоугольник 7"/>
          <p:cNvSpPr/>
          <p:nvPr/>
        </p:nvSpPr>
        <p:spPr>
          <a:xfrm>
            <a:off x="367998" y="5877272"/>
            <a:ext cx="8524482" cy="7920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a:solidFill>
                  <a:srgbClr val="FF0000"/>
                </a:solidFill>
                <a:latin typeface="Arial" panose="020B0604020202020204" pitchFamily="34" charset="0"/>
                <a:cs typeface="Arial" panose="020B0604020202020204" pitchFamily="34" charset="0"/>
              </a:rPr>
              <a:t>4. </a:t>
            </a:r>
            <a:r>
              <a:rPr lang="en-US" sz="1400" dirty="0">
                <a:solidFill>
                  <a:schemeClr val="tx1"/>
                </a:solidFill>
                <a:latin typeface="Arial" panose="020B0604020202020204" pitchFamily="34" charset="0"/>
                <a:cs typeface="Arial" panose="020B0604020202020204" pitchFamily="34" charset="0"/>
              </a:rPr>
              <a:t>Lack of understanding of the role of unified principles of ecosystem accounting in Environmental Impact Assessment (EIA) and Strategic Environmental Assessment (SEA), using cost-benefit analysis.</a:t>
            </a:r>
            <a:endParaRPr lang="ru-RU" dirty="0"/>
          </a:p>
        </p:txBody>
      </p:sp>
      <p:sp>
        <p:nvSpPr>
          <p:cNvPr id="11" name="Заголовок 1"/>
          <p:cNvSpPr txBox="1">
            <a:spLocks/>
          </p:cNvSpPr>
          <p:nvPr/>
        </p:nvSpPr>
        <p:spPr>
          <a:xfrm>
            <a:off x="457200" y="404664"/>
            <a:ext cx="8229600" cy="64807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000" b="1" dirty="0">
                <a:latin typeface="Arial" panose="020B0604020202020204" pitchFamily="34" charset="0"/>
                <a:cs typeface="Arial" panose="020B0604020202020204" pitchFamily="34" charset="0"/>
              </a:rPr>
              <a:t>Main challenges in implementation of ecosystem accounting</a:t>
            </a:r>
            <a:endParaRPr lang="ru-RU" sz="2000" b="1"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9090" y="1731660"/>
            <a:ext cx="3602300" cy="276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4149080"/>
            <a:ext cx="3528392" cy="507831"/>
          </a:xfrm>
          <a:prstGeom prst="rect">
            <a:avLst/>
          </a:prstGeom>
          <a:noFill/>
        </p:spPr>
        <p:txBody>
          <a:bodyPr wrap="square" rtlCol="0">
            <a:spAutoFit/>
          </a:bodyPr>
          <a:lstStyle/>
          <a:p>
            <a:r>
              <a:rPr lang="en-US" sz="900" i="1" dirty="0"/>
              <a:t>Source: Locatelli B., Vallet A., Fedele G., Rapidel B., 2017. Analyzing ecosystem services to manage territories. In: Living territories to transform the world, Cirad-Quae, pp.106-110</a:t>
            </a:r>
            <a:endParaRPr lang="ru-RU" sz="900" i="1" dirty="0"/>
          </a:p>
        </p:txBody>
      </p:sp>
      <p:sp>
        <p:nvSpPr>
          <p:cNvPr id="2" name="Номер слайда 1"/>
          <p:cNvSpPr>
            <a:spLocks noGrp="1"/>
          </p:cNvSpPr>
          <p:nvPr>
            <p:ph type="sldNum" sz="quarter" idx="12"/>
          </p:nvPr>
        </p:nvSpPr>
        <p:spPr/>
        <p:txBody>
          <a:bodyPr/>
          <a:lstStyle/>
          <a:p>
            <a:fld id="{50DCD1B6-2CF3-4217-AEAF-E5434A4F2DC9}" type="slidenum">
              <a:rPr lang="ru-RU" smtClean="0"/>
              <a:pPr/>
              <a:t>13</a:t>
            </a:fld>
            <a:endParaRPr lang="ru-RU" dirty="0"/>
          </a:p>
        </p:txBody>
      </p:sp>
    </p:spTree>
    <p:extLst>
      <p:ext uri="{BB962C8B-B14F-4D97-AF65-F5344CB8AC3E}">
        <p14:creationId xmlns:p14="http://schemas.microsoft.com/office/powerpoint/2010/main" val="837297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987824" y="2852936"/>
            <a:ext cx="2908752" cy="2753637"/>
          </a:xfrm>
          <a:prstGeom prst="rect">
            <a:avLst/>
          </a:prstGeom>
          <a:solidFill>
            <a:schemeClr val="accent3">
              <a:lumMod val="20000"/>
              <a:lumOff val="80000"/>
            </a:schemeClr>
          </a:solidFill>
          <a:ln>
            <a:solidFill>
              <a:srgbClr val="ECF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8" indent="-14288"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400" b="1" dirty="0">
                <a:solidFill>
                  <a:prstClr val="black"/>
                </a:solidFill>
                <a:latin typeface="Arial" panose="020B0604020202020204" pitchFamily="34" charset="0"/>
                <a:cs typeface="Arial" panose="020B0604020202020204" pitchFamily="34" charset="0"/>
              </a:rPr>
              <a:t>Research and Consulting Syndicate </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Cadaster Institute </a:t>
            </a:r>
            <a:r>
              <a:rPr lang="ru-RU" sz="1600" b="1" dirty="0">
                <a:solidFill>
                  <a:prstClr val="black"/>
                </a:solidFill>
                <a:latin typeface="Arial" panose="020B0604020202020204" pitchFamily="34" charset="0"/>
                <a:cs typeface="Arial" panose="020B0604020202020204" pitchFamily="34" charset="0"/>
              </a:rPr>
              <a:t> </a:t>
            </a:r>
            <a:endParaRPr lang="en-US" sz="1600" b="1" dirty="0">
              <a:solidFill>
                <a:prstClr val="black"/>
              </a:solidFill>
              <a:latin typeface="Arial" panose="020B0604020202020204" pitchFamily="34" charset="0"/>
              <a:cs typeface="Arial" panose="020B0604020202020204" pitchFamily="34" charset="0"/>
            </a:endParaRPr>
          </a:p>
          <a:p>
            <a:pPr marL="14288" indent="-14288" algn="ctr">
              <a:lnSpc>
                <a:spcPct val="90000"/>
              </a:lnSpc>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dirty="0">
                <a:solidFill>
                  <a:schemeClr val="tx1"/>
                </a:solidFill>
                <a:latin typeface="Arial" panose="020B0604020202020204" pitchFamily="34" charset="0"/>
                <a:cs typeface="Arial" panose="020B0604020202020204" pitchFamily="34" charset="0"/>
              </a:rPr>
              <a:t>E-mail</a:t>
            </a:r>
            <a:r>
              <a:rPr lang="ru-RU"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info@nipik.ru</a:t>
            </a:r>
            <a:endParaRPr lang="ru-RU" sz="1600" dirty="0">
              <a:solidFill>
                <a:schemeClr val="tx1"/>
              </a:solidFill>
              <a:latin typeface="Arial" panose="020B0604020202020204" pitchFamily="34" charset="0"/>
              <a:cs typeface="Arial" panose="020B0604020202020204" pitchFamily="34" charset="0"/>
            </a:endParaRPr>
          </a:p>
          <a:p>
            <a:pPr marL="14288" indent="-14288"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dirty="0">
                <a:solidFill>
                  <a:schemeClr val="tx1"/>
                </a:solidFill>
                <a:latin typeface="Arial" panose="020B0604020202020204" pitchFamily="34" charset="0"/>
                <a:cs typeface="Arial" panose="020B0604020202020204" pitchFamily="34" charset="0"/>
              </a:rPr>
              <a:t>www.npo-kad.ru</a:t>
            </a:r>
            <a:endParaRPr lang="ru-RU" i="1" dirty="0">
              <a:solidFill>
                <a:schemeClr val="tx1"/>
              </a:solidFill>
              <a:latin typeface="Arial" panose="020B0604020202020204" pitchFamily="34" charset="0"/>
              <a:cs typeface="Arial" panose="020B0604020202020204" pitchFamily="34" charset="0"/>
            </a:endParaRPr>
          </a:p>
          <a:p>
            <a:pPr marL="14288" indent="-14288"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GB" sz="1600" i="1" dirty="0">
                <a:solidFill>
                  <a:schemeClr val="tx1"/>
                </a:solidFill>
                <a:latin typeface="Arial" panose="020B0604020202020204" pitchFamily="34" charset="0"/>
                <a:cs typeface="Arial" panose="020B0604020202020204" pitchFamily="34" charset="0"/>
              </a:rPr>
              <a:t>1 Belinskogo Street, Yaroslavl, Russia, 150043</a:t>
            </a:r>
            <a:r>
              <a:rPr lang="ru-RU" sz="1600" i="1" dirty="0">
                <a:solidFill>
                  <a:schemeClr val="tx1"/>
                </a:solidFill>
                <a:latin typeface="Arial" panose="020B0604020202020204" pitchFamily="34" charset="0"/>
                <a:cs typeface="Arial" panose="020B0604020202020204" pitchFamily="34" charset="0"/>
              </a:rPr>
              <a:t> </a:t>
            </a:r>
          </a:p>
          <a:p>
            <a:pPr marL="14288" indent="-14288"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GB" sz="1600" i="1" dirty="0">
                <a:solidFill>
                  <a:schemeClr val="tx1"/>
                </a:solidFill>
                <a:latin typeface="Arial" panose="020B0604020202020204" pitchFamily="34" charset="0"/>
                <a:cs typeface="Arial" panose="020B0604020202020204" pitchFamily="34" charset="0"/>
              </a:rPr>
              <a:t>Phone</a:t>
            </a:r>
            <a:r>
              <a:rPr lang="en-US" sz="1600" i="1" dirty="0">
                <a:solidFill>
                  <a:schemeClr val="tx1"/>
                </a:solidFill>
                <a:latin typeface="Arial" panose="020B0604020202020204" pitchFamily="34" charset="0"/>
                <a:cs typeface="Arial" panose="020B0604020202020204" pitchFamily="34" charset="0"/>
              </a:rPr>
              <a:t>:</a:t>
            </a:r>
            <a:r>
              <a:rPr lang="ru-RU" sz="1600" i="1" dirty="0">
                <a:solidFill>
                  <a:schemeClr val="tx1"/>
                </a:solidFill>
                <a:latin typeface="Arial" panose="020B0604020202020204" pitchFamily="34" charset="0"/>
                <a:cs typeface="Arial" panose="020B0604020202020204" pitchFamily="34" charset="0"/>
              </a:rPr>
              <a:t> </a:t>
            </a:r>
            <a:r>
              <a:rPr lang="en-US" sz="1600" i="1" dirty="0">
                <a:solidFill>
                  <a:schemeClr val="tx1"/>
                </a:solidFill>
                <a:latin typeface="Arial" panose="020B0604020202020204" pitchFamily="34" charset="0"/>
                <a:cs typeface="Arial" panose="020B0604020202020204" pitchFamily="34" charset="0"/>
              </a:rPr>
              <a:t>8 </a:t>
            </a:r>
            <a:r>
              <a:rPr lang="ru-RU" sz="1600" i="1" dirty="0">
                <a:solidFill>
                  <a:schemeClr val="tx1"/>
                </a:solidFill>
                <a:latin typeface="Arial" panose="020B0604020202020204" pitchFamily="34" charset="0"/>
                <a:cs typeface="Arial" panose="020B0604020202020204" pitchFamily="34" charset="0"/>
              </a:rPr>
              <a:t>(4852) 75-76-46</a:t>
            </a:r>
          </a:p>
        </p:txBody>
      </p:sp>
      <p:sp>
        <p:nvSpPr>
          <p:cNvPr id="5" name="Прямоугольник 4"/>
          <p:cNvSpPr/>
          <p:nvPr/>
        </p:nvSpPr>
        <p:spPr>
          <a:xfrm>
            <a:off x="298672" y="1492719"/>
            <a:ext cx="8460432" cy="590931"/>
          </a:xfrm>
          <a:prstGeom prst="rect">
            <a:avLst/>
          </a:prstGeom>
        </p:spPr>
        <p:txBody>
          <a:bodyPr wrap="square">
            <a:spAutoFit/>
          </a:bodyPr>
          <a:lstStyle/>
          <a:p>
            <a:pPr marL="365125" indent="-280988" algn="ctr">
              <a:lnSpc>
                <a:spcPct val="90000"/>
              </a:lnSpc>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3600" b="1" dirty="0">
                <a:solidFill>
                  <a:srgbClr val="04617B"/>
                </a:solidFill>
                <a:latin typeface="Arial" panose="020B0604020202020204" pitchFamily="34" charset="0"/>
                <a:cs typeface="Arial" panose="020B0604020202020204" pitchFamily="34" charset="0"/>
              </a:rPr>
              <a:t>Thank you for your attention!</a:t>
            </a:r>
            <a:endParaRPr lang="ru-RU" sz="3600" b="1" dirty="0">
              <a:solidFill>
                <a:srgbClr val="04617B"/>
              </a:solidFill>
              <a:latin typeface="Arial" panose="020B0604020202020204" pitchFamily="34" charset="0"/>
              <a:cs typeface="Arial" panose="020B0604020202020204" pitchFamily="34" charset="0"/>
            </a:endParaRPr>
          </a:p>
        </p:txBody>
      </p:sp>
      <p:sp>
        <p:nvSpPr>
          <p:cNvPr id="8" name="TextBox 7"/>
          <p:cNvSpPr txBox="1"/>
          <p:nvPr/>
        </p:nvSpPr>
        <p:spPr>
          <a:xfrm>
            <a:off x="5956768" y="6300044"/>
            <a:ext cx="3137397"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http://ntc-rik.ru/en/knowledge-center/library </a:t>
            </a:r>
            <a:endParaRPr lang="ru-RU" sz="1200" dirty="0">
              <a:latin typeface="Arial" panose="020B0604020202020204" pitchFamily="34" charset="0"/>
              <a:cs typeface="Arial" panose="020B0604020202020204" pitchFamily="34" charset="0"/>
            </a:endParaRPr>
          </a:p>
        </p:txBody>
      </p:sp>
      <p:pic>
        <p:nvPicPr>
          <p:cNvPr id="10" name="Picture 9" descr="Y:\server_doc\!_Внутренние проекты\2017 г\Книга по Новокузнецку\Макет\Обложка\Обложка_разворот_c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65334" y="5452078"/>
            <a:ext cx="600920" cy="8479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ntc-rik.ru/upload/iblock/45e/%D0%9E%D0%B1%D0%BB%D0%BE%D0%B6%D0%BA%D0%B0%2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88224" y="5481970"/>
            <a:ext cx="610807" cy="8313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tc-rik.ru/upload/iblock/e3f/%D0%9E%D0%B1%D0%BB%D0%BE%D0%B6%D0%BA%D0%B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2360" y="5478890"/>
            <a:ext cx="606986" cy="8344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http://ntc-rik.ru/upload/iblock/7da/%D0%9E%D0%B1%D0%BB%D0%BE%D0%B6%D0%BA%D0%B0.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72037" y="5452154"/>
            <a:ext cx="574133" cy="83447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251520" y="2287438"/>
            <a:ext cx="2736304" cy="2653730"/>
          </a:xfrm>
          <a:prstGeom prst="rect">
            <a:avLst/>
          </a:prstGeom>
          <a:solidFill>
            <a:schemeClr val="accent1">
              <a:lumMod val="20000"/>
              <a:lumOff val="80000"/>
            </a:schemeClr>
          </a:solidFill>
          <a:ln>
            <a:solidFill>
              <a:srgbClr val="ECF5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indent="-6350" algn="ctr">
              <a:lnSpc>
                <a:spcPct val="90000"/>
              </a:lnSpc>
              <a:spcBef>
                <a:spcPts val="6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b="1" dirty="0">
                <a:solidFill>
                  <a:prstClr val="black"/>
                </a:solidFill>
                <a:latin typeface="Arial" panose="020B0604020202020204" pitchFamily="34" charset="0"/>
                <a:cs typeface="Arial" panose="020B0604020202020204" pitchFamily="34" charset="0"/>
              </a:rPr>
              <a:t>Russian Federal State Statistics Service (Rosstat)</a:t>
            </a:r>
            <a:endParaRPr lang="ru-RU" sz="1600" b="1" dirty="0">
              <a:solidFill>
                <a:schemeClr val="tx1"/>
              </a:solidFill>
              <a:latin typeface="Arial" panose="020B0604020202020204" pitchFamily="34" charset="0"/>
              <a:cs typeface="Arial" panose="020B0604020202020204" pitchFamily="34" charset="0"/>
            </a:endParaRPr>
          </a:p>
          <a:p>
            <a:pPr marL="6350" indent="-6350"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dirty="0">
                <a:solidFill>
                  <a:schemeClr val="tx1"/>
                </a:solidFill>
                <a:latin typeface="Arial" panose="020B0604020202020204" pitchFamily="34" charset="0"/>
                <a:cs typeface="Arial" panose="020B0604020202020204" pitchFamily="34" charset="0"/>
              </a:rPr>
              <a:t>E-mail</a:t>
            </a:r>
            <a:r>
              <a:rPr lang="ru-RU" sz="1600"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stat@gks.ru</a:t>
            </a:r>
            <a:endParaRPr lang="ru-RU" sz="1600" dirty="0">
              <a:solidFill>
                <a:schemeClr val="tx1"/>
              </a:solidFill>
              <a:latin typeface="Arial" panose="020B0604020202020204" pitchFamily="34" charset="0"/>
              <a:cs typeface="Arial" panose="020B0604020202020204" pitchFamily="34" charset="0"/>
            </a:endParaRPr>
          </a:p>
          <a:p>
            <a:pPr marL="6350" indent="-6350"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dirty="0">
                <a:solidFill>
                  <a:schemeClr val="tx1"/>
                </a:solidFill>
                <a:latin typeface="Arial" panose="020B0604020202020204" pitchFamily="34" charset="0"/>
                <a:cs typeface="Arial" panose="020B0604020202020204" pitchFamily="34" charset="0"/>
              </a:rPr>
              <a:t>www.gks.ru</a:t>
            </a:r>
            <a:endParaRPr lang="ru-RU" sz="1600" dirty="0">
              <a:solidFill>
                <a:schemeClr val="tx1"/>
              </a:solidFill>
              <a:latin typeface="Arial" panose="020B0604020202020204" pitchFamily="34" charset="0"/>
              <a:cs typeface="Arial" panose="020B0604020202020204" pitchFamily="34" charset="0"/>
            </a:endParaRPr>
          </a:p>
          <a:p>
            <a:pPr marL="6350" indent="-6350"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sz="1600" i="1" dirty="0">
                <a:solidFill>
                  <a:schemeClr val="tx1"/>
                </a:solidFill>
                <a:latin typeface="Arial" panose="020B0604020202020204" pitchFamily="34" charset="0"/>
                <a:cs typeface="Arial" panose="020B0604020202020204" pitchFamily="34" charset="0"/>
              </a:rPr>
              <a:t>39, Miasnitskaya St., bldg.1, Moscow, Russia, 107450</a:t>
            </a:r>
          </a:p>
          <a:p>
            <a:pPr marL="365125" indent="-280988" algn="ctr">
              <a:spcBef>
                <a:spcPts val="1200"/>
              </a:spcBef>
              <a:buSzPct val="95000"/>
              <a:tabLst>
                <a:tab pos="1004888" algn="l"/>
                <a:tab pos="1919288" algn="l"/>
                <a:tab pos="2833688" algn="l"/>
                <a:tab pos="3748088" algn="l"/>
                <a:tab pos="4662488" algn="l"/>
                <a:tab pos="5576888" algn="l"/>
                <a:tab pos="6491288" algn="l"/>
                <a:tab pos="7405688" algn="l"/>
                <a:tab pos="8320088" algn="l"/>
                <a:tab pos="9234488" algn="l"/>
                <a:tab pos="10148888" algn="l"/>
              </a:tabLst>
            </a:pPr>
            <a:r>
              <a:rPr lang="en-GB" sz="1600" i="1" dirty="0">
                <a:solidFill>
                  <a:schemeClr val="tx1"/>
                </a:solidFill>
                <a:latin typeface="Arial" panose="020B0604020202020204" pitchFamily="34" charset="0"/>
                <a:cs typeface="Arial" panose="020B0604020202020204" pitchFamily="34" charset="0"/>
              </a:rPr>
              <a:t>Phone: </a:t>
            </a:r>
            <a:r>
              <a:rPr lang="ru-RU" sz="1600" i="1" dirty="0">
                <a:solidFill>
                  <a:schemeClr val="tx1"/>
                </a:solidFill>
                <a:latin typeface="Arial" panose="020B0604020202020204" pitchFamily="34" charset="0"/>
                <a:cs typeface="Arial" panose="020B0604020202020204" pitchFamily="34" charset="0"/>
              </a:rPr>
              <a:t>8 (495) 607-46-77</a:t>
            </a:r>
            <a:endParaRPr lang="ru-RU" sz="1600" dirty="0">
              <a:solidFill>
                <a:schemeClr val="tx1"/>
              </a:solidFill>
            </a:endParaRPr>
          </a:p>
        </p:txBody>
      </p:sp>
      <p:pic>
        <p:nvPicPr>
          <p:cNvPr id="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7981" y="3186188"/>
            <a:ext cx="3246019" cy="233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ntc-rik.ru/upload/iblock/c37/%D0%9E%D0%B1%D0%BB%D0%BE%D0%B6%D0%BA%D0%B0%2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24815" y="5519752"/>
            <a:ext cx="558021" cy="793608"/>
          </a:xfrm>
          <a:prstGeom prst="rect">
            <a:avLst/>
          </a:prstGeom>
          <a:noFill/>
          <a:ln w="6350">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50DCD1B6-2CF3-4217-AEAF-E5434A4F2DC9}" type="slidenum">
              <a:rPr lang="ru-RU" smtClean="0"/>
              <a:pPr/>
              <a:t>14</a:t>
            </a:fld>
            <a:endParaRPr lang="ru-RU" dirty="0"/>
          </a:p>
        </p:txBody>
      </p:sp>
    </p:spTree>
    <p:extLst>
      <p:ext uri="{BB962C8B-B14F-4D97-AF65-F5344CB8AC3E}">
        <p14:creationId xmlns:p14="http://schemas.microsoft.com/office/powerpoint/2010/main" val="7663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449" y="632080"/>
            <a:ext cx="8229600" cy="564672"/>
          </a:xfrm>
        </p:spPr>
        <p:txBody>
          <a:bodyPr>
            <a:noAutofit/>
          </a:bodyPr>
          <a:lstStyle/>
          <a:p>
            <a:pPr algn="ctr"/>
            <a:r>
              <a:rPr lang="en-US" sz="2000" b="1" dirty="0">
                <a:latin typeface="Arial" panose="020B0604020202020204" pitchFamily="34" charset="0"/>
                <a:cs typeface="Arial" panose="020B0604020202020204" pitchFamily="34" charset="0"/>
              </a:rPr>
              <a:t>Relevant legislation in the Russian Federation</a:t>
            </a:r>
            <a:br>
              <a:rPr lang="ru-RU" sz="1200" b="1" dirty="0">
                <a:solidFill>
                  <a:srgbClr val="FF0000"/>
                </a:solidFill>
                <a:latin typeface="Arial" panose="020B0604020202020204" pitchFamily="34" charset="0"/>
                <a:cs typeface="Arial" panose="020B0604020202020204" pitchFamily="34" charset="0"/>
              </a:rPr>
            </a:br>
            <a:endParaRPr lang="ru-RU" sz="1200" b="1" dirty="0">
              <a:solidFill>
                <a:srgbClr val="FF0000"/>
              </a:solidFill>
              <a:latin typeface="Arial" panose="020B0604020202020204" pitchFamily="34" charset="0"/>
              <a:cs typeface="Arial" panose="020B0604020202020204" pitchFamily="34" charset="0"/>
            </a:endParaRPr>
          </a:p>
        </p:txBody>
      </p:sp>
      <p:grpSp>
        <p:nvGrpSpPr>
          <p:cNvPr id="5" name="Группа 4"/>
          <p:cNvGrpSpPr/>
          <p:nvPr/>
        </p:nvGrpSpPr>
        <p:grpSpPr>
          <a:xfrm>
            <a:off x="366526" y="1177678"/>
            <a:ext cx="8608537" cy="4156078"/>
            <a:chOff x="328186" y="1641344"/>
            <a:chExt cx="8608537" cy="4156078"/>
          </a:xfrm>
        </p:grpSpPr>
        <p:sp>
          <p:nvSpPr>
            <p:cNvPr id="6" name="Прямоугольник 5"/>
            <p:cNvSpPr/>
            <p:nvPr/>
          </p:nvSpPr>
          <p:spPr>
            <a:xfrm>
              <a:off x="4696950" y="1644079"/>
              <a:ext cx="4184438" cy="808427"/>
            </a:xfrm>
            <a:prstGeom prst="rect">
              <a:avLst/>
            </a:prstGeom>
            <a:solidFill>
              <a:schemeClr val="accent1">
                <a:lumMod val="20000"/>
                <a:lumOff val="80000"/>
                <a:alpha val="90000"/>
              </a:schemeClr>
            </a:solidFill>
            <a:ln w="12700"/>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1987" rIns="295812" bIns="171988" numCol="1" spcCol="1270" anchor="ctr" anchorCtr="0">
              <a:noAutofit/>
            </a:bodyPr>
            <a:lstStyle/>
            <a:p>
              <a:pPr marL="0" lvl="1" defTabSz="466725">
                <a:lnSpc>
                  <a:spcPct val="90000"/>
                </a:lnSpc>
                <a:spcBef>
                  <a:spcPct val="0"/>
                </a:spcBef>
                <a:defRPr/>
              </a:pPr>
              <a:r>
                <a:rPr lang="en-US" sz="1050" dirty="0">
                  <a:solidFill>
                    <a:prstClr val="black">
                      <a:hueOff val="0"/>
                      <a:satOff val="0"/>
                      <a:lumOff val="0"/>
                      <a:alphaOff val="0"/>
                    </a:prstClr>
                  </a:solidFill>
                  <a:latin typeface="Arial" panose="020B0604020202020204" pitchFamily="34" charset="0"/>
                  <a:cs typeface="Arial" panose="020B0604020202020204" pitchFamily="34" charset="0"/>
                </a:rPr>
                <a:t>Official statistical methodology, corresponding to international standards and principles of official statistics, which is prepared by the subjects of official statistical accounting and approved by them on agreement with Rosstat</a:t>
              </a:r>
              <a:endParaRPr lang="ru-RU" sz="105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7" name="Полилиния 6"/>
            <p:cNvSpPr/>
            <p:nvPr/>
          </p:nvSpPr>
          <p:spPr>
            <a:xfrm>
              <a:off x="333628" y="1641344"/>
              <a:ext cx="2725013" cy="739154"/>
            </a:xfrm>
            <a:custGeom>
              <a:avLst/>
              <a:gdLst>
                <a:gd name="connsiteX0" fmla="*/ 0 w 2725013"/>
                <a:gd name="connsiteY0" fmla="*/ 152144 h 912845"/>
                <a:gd name="connsiteX1" fmla="*/ 152144 w 2725013"/>
                <a:gd name="connsiteY1" fmla="*/ 0 h 912845"/>
                <a:gd name="connsiteX2" fmla="*/ 2572869 w 2725013"/>
                <a:gd name="connsiteY2" fmla="*/ 0 h 912845"/>
                <a:gd name="connsiteX3" fmla="*/ 2725013 w 2725013"/>
                <a:gd name="connsiteY3" fmla="*/ 152144 h 912845"/>
                <a:gd name="connsiteX4" fmla="*/ 2725013 w 2725013"/>
                <a:gd name="connsiteY4" fmla="*/ 760701 h 912845"/>
                <a:gd name="connsiteX5" fmla="*/ 2572869 w 2725013"/>
                <a:gd name="connsiteY5" fmla="*/ 912845 h 912845"/>
                <a:gd name="connsiteX6" fmla="*/ 152144 w 2725013"/>
                <a:gd name="connsiteY6" fmla="*/ 912845 h 912845"/>
                <a:gd name="connsiteX7" fmla="*/ 0 w 2725013"/>
                <a:gd name="connsiteY7" fmla="*/ 760701 h 912845"/>
                <a:gd name="connsiteX8" fmla="*/ 0 w 2725013"/>
                <a:gd name="connsiteY8" fmla="*/ 152144 h 9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013" h="912845">
                  <a:moveTo>
                    <a:pt x="0" y="152144"/>
                  </a:moveTo>
                  <a:cubicBezTo>
                    <a:pt x="0" y="68117"/>
                    <a:pt x="68117" y="0"/>
                    <a:pt x="152144" y="0"/>
                  </a:cubicBezTo>
                  <a:lnTo>
                    <a:pt x="2572869" y="0"/>
                  </a:lnTo>
                  <a:cubicBezTo>
                    <a:pt x="2656896" y="0"/>
                    <a:pt x="2725013" y="68117"/>
                    <a:pt x="2725013" y="152144"/>
                  </a:cubicBezTo>
                  <a:lnTo>
                    <a:pt x="2725013" y="760701"/>
                  </a:lnTo>
                  <a:cubicBezTo>
                    <a:pt x="2725013" y="844728"/>
                    <a:pt x="2656896" y="912845"/>
                    <a:pt x="2572869" y="912845"/>
                  </a:cubicBezTo>
                  <a:lnTo>
                    <a:pt x="152144" y="912845"/>
                  </a:lnTo>
                  <a:cubicBezTo>
                    <a:pt x="68117" y="912845"/>
                    <a:pt x="0" y="844728"/>
                    <a:pt x="0" y="760701"/>
                  </a:cubicBezTo>
                  <a:lnTo>
                    <a:pt x="0" y="152144"/>
                  </a:lnTo>
                  <a:close/>
                </a:path>
              </a:pathLst>
            </a:custGeom>
            <a:solidFill>
              <a:schemeClr val="accent1">
                <a:lumMod val="40000"/>
                <a:lumOff val="60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82661" tIns="63611" rIns="82661" bIns="63611" numCol="1" spcCol="1270" anchor="ctr" anchorCtr="0">
              <a:noAutofit/>
            </a:bodyPr>
            <a:lstStyle/>
            <a:p>
              <a:pPr lvl="0" algn="ctr" defTabSz="444500">
                <a:lnSpc>
                  <a:spcPct val="90000"/>
                </a:lnSpc>
                <a:spcBef>
                  <a:spcPct val="0"/>
                </a:spcBef>
                <a:spcAft>
                  <a:spcPct val="35000"/>
                </a:spcAft>
                <a:defRPr/>
              </a:pPr>
              <a:r>
                <a:rPr lang="en-US" sz="1000" b="1" dirty="0">
                  <a:solidFill>
                    <a:prstClr val="black"/>
                  </a:solidFill>
                  <a:latin typeface="Arial" panose="020B0604020202020204" pitchFamily="34" charset="0"/>
                  <a:cs typeface="Arial" panose="020B0604020202020204" pitchFamily="34" charset="0"/>
                </a:rPr>
                <a:t>Federal Law of November 29, 2007 N 282-FZ (as amended on April 18, 2018)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“On Official Statistical Accounting and the System of State Statistics in the Russian Federation”</a:t>
              </a:r>
              <a:endParaRPr lang="ru-RU" sz="1000" b="1"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4734138" y="2622657"/>
              <a:ext cx="4202585" cy="639953"/>
            </a:xfrm>
            <a:prstGeom prst="rect">
              <a:avLst/>
            </a:prstGeom>
            <a:solidFill>
              <a:schemeClr val="accent1">
                <a:lumMod val="20000"/>
                <a:lumOff val="80000"/>
                <a:alpha val="90000"/>
              </a:schemeClr>
            </a:solidFill>
            <a:ln w="12700"/>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474" rIns="283299" bIns="159475" numCol="1" spcCol="1270" anchor="ctr" anchorCtr="0">
              <a:noAutofit/>
            </a:bodyPr>
            <a:lstStyle/>
            <a:p>
              <a:pPr marL="0" lvl="1" defTabSz="466725">
                <a:lnSpc>
                  <a:spcPct val="90000"/>
                </a:lnSpc>
                <a:spcBef>
                  <a:spcPct val="0"/>
                </a:spcBef>
                <a:spcAft>
                  <a:spcPct val="15000"/>
                </a:spcAft>
                <a:defRPr/>
              </a:pPr>
              <a:r>
                <a:rPr lang="en-US" sz="1050" dirty="0">
                  <a:solidFill>
                    <a:schemeClr val="tx1"/>
                  </a:solidFill>
                  <a:latin typeface="Arial" panose="020B0604020202020204" pitchFamily="34" charset="0"/>
                  <a:cs typeface="Arial" panose="020B0604020202020204" pitchFamily="34" charset="0"/>
                </a:rPr>
                <a:t>Formalized need for economic evaluation of natural and natural-anthropogenic objects (Article 5)</a:t>
              </a:r>
              <a:endParaRPr lang="ru-RU" sz="1050" dirty="0">
                <a:solidFill>
                  <a:schemeClr val="tx1"/>
                </a:solidFill>
                <a:latin typeface="Arial" panose="020B0604020202020204" pitchFamily="34" charset="0"/>
                <a:cs typeface="Arial" panose="020B0604020202020204" pitchFamily="34" charset="0"/>
              </a:endParaRPr>
            </a:p>
          </p:txBody>
        </p:sp>
        <p:sp>
          <p:nvSpPr>
            <p:cNvPr id="11" name="Полилиния 10"/>
            <p:cNvSpPr/>
            <p:nvPr/>
          </p:nvSpPr>
          <p:spPr>
            <a:xfrm>
              <a:off x="333628" y="2537872"/>
              <a:ext cx="2761964" cy="639953"/>
            </a:xfrm>
            <a:custGeom>
              <a:avLst/>
              <a:gdLst>
                <a:gd name="connsiteX0" fmla="*/ 0 w 3032976"/>
                <a:gd name="connsiteY0" fmla="*/ 152144 h 912845"/>
                <a:gd name="connsiteX1" fmla="*/ 152144 w 3032976"/>
                <a:gd name="connsiteY1" fmla="*/ 0 h 912845"/>
                <a:gd name="connsiteX2" fmla="*/ 2880832 w 3032976"/>
                <a:gd name="connsiteY2" fmla="*/ 0 h 912845"/>
                <a:gd name="connsiteX3" fmla="*/ 3032976 w 3032976"/>
                <a:gd name="connsiteY3" fmla="*/ 152144 h 912845"/>
                <a:gd name="connsiteX4" fmla="*/ 3032976 w 3032976"/>
                <a:gd name="connsiteY4" fmla="*/ 760701 h 912845"/>
                <a:gd name="connsiteX5" fmla="*/ 2880832 w 3032976"/>
                <a:gd name="connsiteY5" fmla="*/ 912845 h 912845"/>
                <a:gd name="connsiteX6" fmla="*/ 152144 w 3032976"/>
                <a:gd name="connsiteY6" fmla="*/ 912845 h 912845"/>
                <a:gd name="connsiteX7" fmla="*/ 0 w 3032976"/>
                <a:gd name="connsiteY7" fmla="*/ 760701 h 912845"/>
                <a:gd name="connsiteX8" fmla="*/ 0 w 3032976"/>
                <a:gd name="connsiteY8" fmla="*/ 152144 h 9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912845">
                  <a:moveTo>
                    <a:pt x="0" y="152144"/>
                  </a:moveTo>
                  <a:cubicBezTo>
                    <a:pt x="0" y="68117"/>
                    <a:pt x="68117" y="0"/>
                    <a:pt x="152144" y="0"/>
                  </a:cubicBezTo>
                  <a:lnTo>
                    <a:pt x="2880832" y="0"/>
                  </a:lnTo>
                  <a:cubicBezTo>
                    <a:pt x="2964859" y="0"/>
                    <a:pt x="3032976" y="68117"/>
                    <a:pt x="3032976" y="152144"/>
                  </a:cubicBezTo>
                  <a:lnTo>
                    <a:pt x="3032976" y="760701"/>
                  </a:lnTo>
                  <a:cubicBezTo>
                    <a:pt x="3032976" y="844728"/>
                    <a:pt x="2964859" y="912845"/>
                    <a:pt x="2880832" y="912845"/>
                  </a:cubicBezTo>
                  <a:lnTo>
                    <a:pt x="152144" y="912845"/>
                  </a:lnTo>
                  <a:cubicBezTo>
                    <a:pt x="68117" y="912845"/>
                    <a:pt x="0" y="844728"/>
                    <a:pt x="0" y="760701"/>
                  </a:cubicBezTo>
                  <a:lnTo>
                    <a:pt x="0" y="152144"/>
                  </a:lnTo>
                  <a:close/>
                </a:path>
              </a:pathLst>
            </a:custGeom>
            <a:solidFill>
              <a:schemeClr val="accent1">
                <a:lumMod val="40000"/>
                <a:lumOff val="60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82661" tIns="63611" rIns="82661" bIns="63611" numCol="1" spcCol="1270" anchor="ctr" anchorCtr="0">
              <a:noAutofit/>
            </a:bodyPr>
            <a:lstStyle/>
            <a:p>
              <a:pPr lvl="0" algn="ctr" defTabSz="444500">
                <a:lnSpc>
                  <a:spcPct val="90000"/>
                </a:lnSpc>
                <a:spcBef>
                  <a:spcPct val="0"/>
                </a:spcBef>
                <a:spcAft>
                  <a:spcPct val="35000"/>
                </a:spcAft>
                <a:defRPr/>
              </a:pPr>
              <a:r>
                <a:rPr lang="en-US" sz="1000" b="1" dirty="0">
                  <a:solidFill>
                    <a:prstClr val="black"/>
                  </a:solidFill>
                  <a:latin typeface="Arial" panose="020B0604020202020204" pitchFamily="34" charset="0"/>
                  <a:cs typeface="Arial" panose="020B0604020202020204" pitchFamily="34" charset="0"/>
                </a:rPr>
                <a:t>Federal Law of January 10, 2002 N 7-FZ</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 (as amended on July 26, 2019)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“On Environmental Protection”</a:t>
              </a:r>
              <a:endParaRPr lang="ru-RU" sz="1000" b="1" dirty="0">
                <a:solidFill>
                  <a:prstClr val="black"/>
                </a:solidFill>
                <a:latin typeface="Arial" panose="020B0604020202020204" pitchFamily="34" charset="0"/>
                <a:cs typeface="Arial" panose="020B0604020202020204" pitchFamily="34" charset="0"/>
              </a:endParaRPr>
            </a:p>
          </p:txBody>
        </p:sp>
        <p:sp>
          <p:nvSpPr>
            <p:cNvPr id="12" name="Прямоугольник 11"/>
            <p:cNvSpPr/>
            <p:nvPr/>
          </p:nvSpPr>
          <p:spPr>
            <a:xfrm>
              <a:off x="4734138" y="3428912"/>
              <a:ext cx="4202585" cy="815278"/>
            </a:xfrm>
            <a:prstGeom prst="rect">
              <a:avLst/>
            </a:prstGeom>
            <a:solidFill>
              <a:schemeClr val="accent1">
                <a:lumMod val="20000"/>
                <a:lumOff val="80000"/>
                <a:alpha val="90000"/>
              </a:schemeClr>
            </a:solidFill>
            <a:ln w="12700"/>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475" rIns="283299" bIns="159474" numCol="1" spcCol="1270" anchor="ctr" anchorCtr="0">
              <a:noAutofit/>
            </a:bodyPr>
            <a:lstStyle/>
            <a:p>
              <a:pPr marL="0" lvl="1" defTabSz="466725">
                <a:lnSpc>
                  <a:spcPct val="90000"/>
                </a:lnSpc>
                <a:spcBef>
                  <a:spcPct val="0"/>
                </a:spcBef>
                <a:spcAft>
                  <a:spcPct val="15000"/>
                </a:spcAft>
                <a:defRPr/>
              </a:pPr>
              <a:r>
                <a:rPr lang="en-US" sz="1050" dirty="0">
                  <a:solidFill>
                    <a:schemeClr val="tx1"/>
                  </a:solidFill>
                  <a:latin typeface="Arial" panose="020B0604020202020204" pitchFamily="34" charset="0"/>
                  <a:cs typeface="Arial" panose="020B0604020202020204" pitchFamily="34" charset="0"/>
                </a:rPr>
                <a:t>Preparation and dissemination of official statistics on SEEA accounts indicators by federal executive bodies as official statistics stakeholders and providers</a:t>
              </a:r>
              <a:endParaRPr lang="ru-RU" sz="1050" dirty="0">
                <a:solidFill>
                  <a:schemeClr val="tx1"/>
                </a:solidFill>
                <a:latin typeface="Arial" panose="020B0604020202020204" pitchFamily="34" charset="0"/>
                <a:cs typeface="Arial" panose="020B0604020202020204" pitchFamily="34" charset="0"/>
              </a:endParaRPr>
            </a:p>
          </p:txBody>
        </p:sp>
        <p:sp>
          <p:nvSpPr>
            <p:cNvPr id="14" name="Полилиния 13"/>
            <p:cNvSpPr/>
            <p:nvPr/>
          </p:nvSpPr>
          <p:spPr>
            <a:xfrm>
              <a:off x="328186" y="3392349"/>
              <a:ext cx="2761964" cy="745080"/>
            </a:xfrm>
            <a:custGeom>
              <a:avLst/>
              <a:gdLst>
                <a:gd name="connsiteX0" fmla="*/ 0 w 3032976"/>
                <a:gd name="connsiteY0" fmla="*/ 152144 h 912845"/>
                <a:gd name="connsiteX1" fmla="*/ 152144 w 3032976"/>
                <a:gd name="connsiteY1" fmla="*/ 0 h 912845"/>
                <a:gd name="connsiteX2" fmla="*/ 2880832 w 3032976"/>
                <a:gd name="connsiteY2" fmla="*/ 0 h 912845"/>
                <a:gd name="connsiteX3" fmla="*/ 3032976 w 3032976"/>
                <a:gd name="connsiteY3" fmla="*/ 152144 h 912845"/>
                <a:gd name="connsiteX4" fmla="*/ 3032976 w 3032976"/>
                <a:gd name="connsiteY4" fmla="*/ 760701 h 912845"/>
                <a:gd name="connsiteX5" fmla="*/ 2880832 w 3032976"/>
                <a:gd name="connsiteY5" fmla="*/ 912845 h 912845"/>
                <a:gd name="connsiteX6" fmla="*/ 152144 w 3032976"/>
                <a:gd name="connsiteY6" fmla="*/ 912845 h 912845"/>
                <a:gd name="connsiteX7" fmla="*/ 0 w 3032976"/>
                <a:gd name="connsiteY7" fmla="*/ 760701 h 912845"/>
                <a:gd name="connsiteX8" fmla="*/ 0 w 3032976"/>
                <a:gd name="connsiteY8" fmla="*/ 152144 h 9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912845">
                  <a:moveTo>
                    <a:pt x="0" y="152144"/>
                  </a:moveTo>
                  <a:cubicBezTo>
                    <a:pt x="0" y="68117"/>
                    <a:pt x="68117" y="0"/>
                    <a:pt x="152144" y="0"/>
                  </a:cubicBezTo>
                  <a:lnTo>
                    <a:pt x="2880832" y="0"/>
                  </a:lnTo>
                  <a:cubicBezTo>
                    <a:pt x="2964859" y="0"/>
                    <a:pt x="3032976" y="68117"/>
                    <a:pt x="3032976" y="152144"/>
                  </a:cubicBezTo>
                  <a:lnTo>
                    <a:pt x="3032976" y="760701"/>
                  </a:lnTo>
                  <a:cubicBezTo>
                    <a:pt x="3032976" y="844728"/>
                    <a:pt x="2964859" y="912845"/>
                    <a:pt x="2880832" y="912845"/>
                  </a:cubicBezTo>
                  <a:lnTo>
                    <a:pt x="152144" y="912845"/>
                  </a:lnTo>
                  <a:cubicBezTo>
                    <a:pt x="68117" y="912845"/>
                    <a:pt x="0" y="844728"/>
                    <a:pt x="0" y="760701"/>
                  </a:cubicBezTo>
                  <a:lnTo>
                    <a:pt x="0" y="152144"/>
                  </a:lnTo>
                  <a:close/>
                </a:path>
              </a:pathLst>
            </a:custGeom>
            <a:solidFill>
              <a:schemeClr val="accent1">
                <a:lumMod val="40000"/>
                <a:lumOff val="60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82661" tIns="63611" rIns="82661" bIns="63611" numCol="1" spcCol="1270" anchor="ctr" anchorCtr="0">
              <a:noAutofit/>
            </a:bodyPr>
            <a:lstStyle/>
            <a:p>
              <a:pPr lvl="0" algn="ctr" defTabSz="444500">
                <a:lnSpc>
                  <a:spcPct val="90000"/>
                </a:lnSpc>
                <a:spcBef>
                  <a:spcPct val="0"/>
                </a:spcBef>
                <a:spcAft>
                  <a:spcPct val="35000"/>
                </a:spcAft>
                <a:defRPr/>
              </a:pPr>
              <a:r>
                <a:rPr lang="en-US" sz="1000" b="1" dirty="0">
                  <a:solidFill>
                    <a:prstClr val="black"/>
                  </a:solidFill>
                  <a:latin typeface="Arial" panose="020B0604020202020204" pitchFamily="34" charset="0"/>
                  <a:cs typeface="Arial" panose="020B0604020202020204" pitchFamily="34" charset="0"/>
                </a:rPr>
                <a:t>Order of the Government of the Russian Federation of May 06, 2008 N 671-r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(as amended on November 29, 2018)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“On Approval of the Federal Plan of Statistical Work”</a:t>
              </a:r>
              <a:endParaRPr lang="ru-RU" sz="1000" b="1" dirty="0">
                <a:solidFill>
                  <a:prstClr val="black"/>
                </a:solidFill>
                <a:latin typeface="Arial" panose="020B0604020202020204" pitchFamily="34" charset="0"/>
                <a:cs typeface="Arial" panose="020B0604020202020204" pitchFamily="34" charset="0"/>
              </a:endParaRPr>
            </a:p>
          </p:txBody>
        </p:sp>
        <p:sp>
          <p:nvSpPr>
            <p:cNvPr id="15" name="Прямоугольник 14"/>
            <p:cNvSpPr/>
            <p:nvPr/>
          </p:nvSpPr>
          <p:spPr>
            <a:xfrm>
              <a:off x="4723564" y="4540739"/>
              <a:ext cx="4202584" cy="1080120"/>
            </a:xfrm>
            <a:prstGeom prst="rect">
              <a:avLst/>
            </a:prstGeom>
            <a:solidFill>
              <a:schemeClr val="accent1">
                <a:lumMod val="20000"/>
                <a:lumOff val="80000"/>
                <a:alpha val="90000"/>
              </a:schemeClr>
            </a:solidFill>
            <a:ln w="12700"/>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475" rIns="283299" bIns="159474" numCol="1" spcCol="1270" anchor="ctr" anchorCtr="0">
              <a:noAutofit/>
            </a:bodyPr>
            <a:lstStyle/>
            <a:p>
              <a:pPr marL="0" lvl="1" defTabSz="466725">
                <a:lnSpc>
                  <a:spcPct val="90000"/>
                </a:lnSpc>
                <a:spcBef>
                  <a:spcPct val="0"/>
                </a:spcBef>
                <a:spcAft>
                  <a:spcPct val="15000"/>
                </a:spcAft>
                <a:defRPr/>
              </a:pPr>
              <a:r>
                <a:rPr lang="en-US" sz="1050" dirty="0">
                  <a:solidFill>
                    <a:prstClr val="black"/>
                  </a:solidFill>
                  <a:latin typeface="Arial" panose="020B0604020202020204" pitchFamily="34" charset="0"/>
                  <a:cs typeface="Arial" panose="020B0604020202020204" pitchFamily="34" charset="0"/>
                </a:rPr>
                <a:t>Russian Federal State Statistics Service (</a:t>
              </a:r>
              <a:r>
                <a:rPr lang="en-US" sz="1050" dirty="0">
                  <a:solidFill>
                    <a:prstClr val="black">
                      <a:hueOff val="0"/>
                      <a:satOff val="0"/>
                      <a:lumOff val="0"/>
                      <a:alphaOff val="0"/>
                    </a:prstClr>
                  </a:solidFill>
                  <a:latin typeface="Arial" panose="020B0604020202020204" pitchFamily="34" charset="0"/>
                  <a:cs typeface="Arial" panose="020B0604020202020204" pitchFamily="34" charset="0"/>
                </a:rPr>
                <a:t>Rosstat)</a:t>
              </a:r>
              <a:r>
                <a:rPr lang="en-US" sz="1050" dirty="0">
                  <a:solidFill>
                    <a:prstClr val="black"/>
                  </a:solidFill>
                  <a:latin typeface="Arial" panose="020B0604020202020204" pitchFamily="34" charset="0"/>
                  <a:cs typeface="Arial" panose="020B0604020202020204" pitchFamily="34" charset="0"/>
                </a:rPr>
                <a:t> as an official responsible </a:t>
              </a:r>
              <a:r>
                <a:rPr lang="en-US" sz="1050" dirty="0">
                  <a:solidFill>
                    <a:schemeClr val="tx1"/>
                  </a:solidFill>
                  <a:latin typeface="Arial" panose="020B0604020202020204" pitchFamily="34" charset="0"/>
                  <a:cs typeface="Arial" panose="020B0604020202020204" pitchFamily="34" charset="0"/>
                </a:rPr>
                <a:t>coordinator on </a:t>
              </a:r>
              <a:r>
                <a:rPr lang="en-US" sz="1050" dirty="0">
                  <a:solidFill>
                    <a:prstClr val="black"/>
                  </a:solidFill>
                  <a:latin typeface="Arial" panose="020B0604020202020204" pitchFamily="34" charset="0"/>
                  <a:cs typeface="Arial" panose="020B0604020202020204" pitchFamily="34" charset="0"/>
                </a:rPr>
                <a:t>formation and providing </a:t>
              </a:r>
              <a:r>
                <a:rPr lang="en-US" sz="1050" dirty="0">
                  <a:solidFill>
                    <a:schemeClr val="tx1"/>
                  </a:solidFill>
                  <a:latin typeface="Arial" panose="020B0604020202020204" pitchFamily="34" charset="0"/>
                  <a:cs typeface="Arial" panose="020B0604020202020204" pitchFamily="34" charset="0"/>
                </a:rPr>
                <a:t>to international organizations the official statistics on reaching of SDGs in the Russian Federation in accordance with international standards</a:t>
              </a:r>
              <a:endParaRPr lang="ru-RU" sz="1050" dirty="0">
                <a:solidFill>
                  <a:schemeClr val="tx1"/>
                </a:solidFill>
                <a:latin typeface="Arial" panose="020B0604020202020204" pitchFamily="34" charset="0"/>
                <a:cs typeface="Arial" panose="020B0604020202020204" pitchFamily="34" charset="0"/>
              </a:endParaRPr>
            </a:p>
          </p:txBody>
        </p:sp>
        <p:sp>
          <p:nvSpPr>
            <p:cNvPr id="16" name="Полилиния 15"/>
            <p:cNvSpPr/>
            <p:nvPr/>
          </p:nvSpPr>
          <p:spPr>
            <a:xfrm>
              <a:off x="357196" y="4329330"/>
              <a:ext cx="2761964" cy="1468092"/>
            </a:xfrm>
            <a:custGeom>
              <a:avLst/>
              <a:gdLst>
                <a:gd name="connsiteX0" fmla="*/ 0 w 3032976"/>
                <a:gd name="connsiteY0" fmla="*/ 152144 h 912845"/>
                <a:gd name="connsiteX1" fmla="*/ 152144 w 3032976"/>
                <a:gd name="connsiteY1" fmla="*/ 0 h 912845"/>
                <a:gd name="connsiteX2" fmla="*/ 2880832 w 3032976"/>
                <a:gd name="connsiteY2" fmla="*/ 0 h 912845"/>
                <a:gd name="connsiteX3" fmla="*/ 3032976 w 3032976"/>
                <a:gd name="connsiteY3" fmla="*/ 152144 h 912845"/>
                <a:gd name="connsiteX4" fmla="*/ 3032976 w 3032976"/>
                <a:gd name="connsiteY4" fmla="*/ 760701 h 912845"/>
                <a:gd name="connsiteX5" fmla="*/ 2880832 w 3032976"/>
                <a:gd name="connsiteY5" fmla="*/ 912845 h 912845"/>
                <a:gd name="connsiteX6" fmla="*/ 152144 w 3032976"/>
                <a:gd name="connsiteY6" fmla="*/ 912845 h 912845"/>
                <a:gd name="connsiteX7" fmla="*/ 0 w 3032976"/>
                <a:gd name="connsiteY7" fmla="*/ 760701 h 912845"/>
                <a:gd name="connsiteX8" fmla="*/ 0 w 3032976"/>
                <a:gd name="connsiteY8" fmla="*/ 152144 h 9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912845">
                  <a:moveTo>
                    <a:pt x="0" y="152144"/>
                  </a:moveTo>
                  <a:cubicBezTo>
                    <a:pt x="0" y="68117"/>
                    <a:pt x="68117" y="0"/>
                    <a:pt x="152144" y="0"/>
                  </a:cubicBezTo>
                  <a:lnTo>
                    <a:pt x="2880832" y="0"/>
                  </a:lnTo>
                  <a:cubicBezTo>
                    <a:pt x="2964859" y="0"/>
                    <a:pt x="3032976" y="68117"/>
                    <a:pt x="3032976" y="152144"/>
                  </a:cubicBezTo>
                  <a:lnTo>
                    <a:pt x="3032976" y="760701"/>
                  </a:lnTo>
                  <a:cubicBezTo>
                    <a:pt x="3032976" y="844728"/>
                    <a:pt x="2964859" y="912845"/>
                    <a:pt x="2880832" y="912845"/>
                  </a:cubicBezTo>
                  <a:lnTo>
                    <a:pt x="152144" y="912845"/>
                  </a:lnTo>
                  <a:cubicBezTo>
                    <a:pt x="68117" y="912845"/>
                    <a:pt x="0" y="844728"/>
                    <a:pt x="0" y="760701"/>
                  </a:cubicBezTo>
                  <a:lnTo>
                    <a:pt x="0" y="152144"/>
                  </a:lnTo>
                  <a:close/>
                </a:path>
              </a:pathLst>
            </a:custGeom>
            <a:solidFill>
              <a:schemeClr val="accent1">
                <a:lumMod val="40000"/>
                <a:lumOff val="60000"/>
              </a:schemeClr>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78851" tIns="61706" rIns="78851" bIns="61706" numCol="1" spcCol="1270" anchor="ctr" anchorCtr="0">
              <a:noAutofit/>
            </a:bodyPr>
            <a:lstStyle/>
            <a:p>
              <a:pPr lvl="0" algn="ctr" defTabSz="400050">
                <a:lnSpc>
                  <a:spcPct val="90000"/>
                </a:lnSpc>
                <a:spcBef>
                  <a:spcPct val="0"/>
                </a:spcBef>
                <a:spcAft>
                  <a:spcPct val="35000"/>
                </a:spcAft>
                <a:defRPr/>
              </a:pPr>
              <a:r>
                <a:rPr lang="en-US" sz="1000" b="1" dirty="0">
                  <a:solidFill>
                    <a:prstClr val="black"/>
                  </a:solidFill>
                  <a:latin typeface="Arial" panose="020B0604020202020204" pitchFamily="34" charset="0"/>
                  <a:cs typeface="Arial" panose="020B0604020202020204" pitchFamily="34" charset="0"/>
                </a:rPr>
                <a:t>Decree of the Government of the Russian Federation dated 06.06.2017 N 1170-r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“On the Coordination Work of the Bodies of Official Statistical Accounting by Formation and Providing to International Organizations the Official Statistics on Reaching of Sustainable Development Goals in the Russian Federation”</a:t>
              </a:r>
              <a:endParaRPr lang="ru-RU" sz="1000" b="1" dirty="0">
                <a:solidFill>
                  <a:prstClr val="black"/>
                </a:solidFill>
                <a:latin typeface="Arial" panose="020B0604020202020204" pitchFamily="34" charset="0"/>
                <a:cs typeface="Arial" panose="020B0604020202020204" pitchFamily="34" charset="0"/>
              </a:endParaRPr>
            </a:p>
          </p:txBody>
        </p:sp>
      </p:grpSp>
      <p:sp>
        <p:nvSpPr>
          <p:cNvPr id="3" name="Стрелка вправо 2"/>
          <p:cNvSpPr/>
          <p:nvPr/>
        </p:nvSpPr>
        <p:spPr>
          <a:xfrm>
            <a:off x="3575387" y="1295632"/>
            <a:ext cx="745726" cy="405176"/>
          </a:xfrm>
          <a:prstGeom prst="rightArrow">
            <a:avLst>
              <a:gd name="adj1" fmla="val 50000"/>
              <a:gd name="adj2" fmla="val 47871"/>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9" name="Стрелка вправо 18"/>
          <p:cNvSpPr/>
          <p:nvPr/>
        </p:nvSpPr>
        <p:spPr>
          <a:xfrm>
            <a:off x="3567033" y="2184840"/>
            <a:ext cx="745727" cy="418687"/>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0" name="Стрелка вправо 19"/>
          <p:cNvSpPr/>
          <p:nvPr/>
        </p:nvSpPr>
        <p:spPr>
          <a:xfrm>
            <a:off x="3575387" y="4435615"/>
            <a:ext cx="745728" cy="418687"/>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1" name="Стрелка вправо 20"/>
          <p:cNvSpPr/>
          <p:nvPr/>
        </p:nvSpPr>
        <p:spPr>
          <a:xfrm>
            <a:off x="3575387" y="3091880"/>
            <a:ext cx="745728" cy="418687"/>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2" name="Полилиния 21"/>
          <p:cNvSpPr/>
          <p:nvPr/>
        </p:nvSpPr>
        <p:spPr>
          <a:xfrm>
            <a:off x="419264" y="5486723"/>
            <a:ext cx="2761964" cy="1166026"/>
          </a:xfrm>
          <a:custGeom>
            <a:avLst/>
            <a:gdLst>
              <a:gd name="connsiteX0" fmla="*/ 0 w 3032976"/>
              <a:gd name="connsiteY0" fmla="*/ 152144 h 912845"/>
              <a:gd name="connsiteX1" fmla="*/ 152144 w 3032976"/>
              <a:gd name="connsiteY1" fmla="*/ 0 h 912845"/>
              <a:gd name="connsiteX2" fmla="*/ 2880832 w 3032976"/>
              <a:gd name="connsiteY2" fmla="*/ 0 h 912845"/>
              <a:gd name="connsiteX3" fmla="*/ 3032976 w 3032976"/>
              <a:gd name="connsiteY3" fmla="*/ 152144 h 912845"/>
              <a:gd name="connsiteX4" fmla="*/ 3032976 w 3032976"/>
              <a:gd name="connsiteY4" fmla="*/ 760701 h 912845"/>
              <a:gd name="connsiteX5" fmla="*/ 2880832 w 3032976"/>
              <a:gd name="connsiteY5" fmla="*/ 912845 h 912845"/>
              <a:gd name="connsiteX6" fmla="*/ 152144 w 3032976"/>
              <a:gd name="connsiteY6" fmla="*/ 912845 h 912845"/>
              <a:gd name="connsiteX7" fmla="*/ 0 w 3032976"/>
              <a:gd name="connsiteY7" fmla="*/ 760701 h 912845"/>
              <a:gd name="connsiteX8" fmla="*/ 0 w 3032976"/>
              <a:gd name="connsiteY8" fmla="*/ 152144 h 91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976" h="912845">
                <a:moveTo>
                  <a:pt x="0" y="152144"/>
                </a:moveTo>
                <a:cubicBezTo>
                  <a:pt x="0" y="68117"/>
                  <a:pt x="68117" y="0"/>
                  <a:pt x="152144" y="0"/>
                </a:cubicBezTo>
                <a:lnTo>
                  <a:pt x="2880832" y="0"/>
                </a:lnTo>
                <a:cubicBezTo>
                  <a:pt x="2964859" y="0"/>
                  <a:pt x="3032976" y="68117"/>
                  <a:pt x="3032976" y="152144"/>
                </a:cubicBezTo>
                <a:lnTo>
                  <a:pt x="3032976" y="760701"/>
                </a:lnTo>
                <a:cubicBezTo>
                  <a:pt x="3032976" y="844728"/>
                  <a:pt x="2964859" y="912845"/>
                  <a:pt x="2880832" y="912845"/>
                </a:cubicBezTo>
                <a:lnTo>
                  <a:pt x="152144" y="912845"/>
                </a:lnTo>
                <a:cubicBezTo>
                  <a:pt x="68117" y="912845"/>
                  <a:pt x="0" y="844728"/>
                  <a:pt x="0" y="760701"/>
                </a:cubicBezTo>
                <a:lnTo>
                  <a:pt x="0" y="152144"/>
                </a:lnTo>
                <a:close/>
              </a:path>
            </a:pathLst>
          </a:custGeom>
          <a:solidFill>
            <a:srgbClr val="2991EF"/>
          </a:solidFill>
          <a:ln>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spcFirstLastPara="0" vert="horz" wrap="square" lIns="78851" tIns="61706" rIns="78851" bIns="61706" numCol="1" spcCol="1270" anchor="ctr" anchorCtr="0">
            <a:noAutofit/>
          </a:bodyPr>
          <a:lstStyle/>
          <a:p>
            <a:pPr lvl="0" algn="ctr" defTabSz="400050">
              <a:lnSpc>
                <a:spcPct val="90000"/>
              </a:lnSpc>
              <a:spcBef>
                <a:spcPct val="0"/>
              </a:spcBef>
              <a:spcAft>
                <a:spcPct val="35000"/>
              </a:spcAft>
            </a:pPr>
            <a:r>
              <a:rPr lang="en-US" sz="1000" b="1" dirty="0">
                <a:solidFill>
                  <a:schemeClr val="tx1"/>
                </a:solidFill>
                <a:latin typeface="Arial" panose="020B0604020202020204" pitchFamily="34" charset="0"/>
                <a:cs typeface="Arial" panose="020B0604020202020204" pitchFamily="34" charset="0"/>
              </a:rPr>
              <a:t>Order of the Deputy Chair of the Government of the Russian Federation dated November 19, 2019 N AG-P9-10033 </a:t>
            </a:r>
            <a:br>
              <a:rPr lang="en-US" sz="1000" b="1" dirty="0">
                <a:solidFill>
                  <a:schemeClr val="tx1"/>
                </a:solidFill>
                <a:latin typeface="Arial" panose="020B0604020202020204" pitchFamily="34" charset="0"/>
                <a:cs typeface="Arial" panose="020B0604020202020204" pitchFamily="34" charset="0"/>
              </a:rPr>
            </a:br>
            <a:r>
              <a:rPr lang="en-US" sz="1000" b="1" dirty="0">
                <a:solidFill>
                  <a:schemeClr val="tx1"/>
                </a:solidFill>
                <a:latin typeface="Arial" panose="020B0604020202020204" pitchFamily="34" charset="0"/>
                <a:cs typeface="Arial" panose="020B0604020202020204" pitchFamily="34" charset="0"/>
              </a:rPr>
              <a:t>“On Development of an Action Plan (Road Map) for the Implementation of Priority Accounts of the System of Environmental-Economic Accounting”</a:t>
            </a:r>
            <a:endParaRPr lang="ru-RU" sz="1000" b="1" dirty="0">
              <a:solidFill>
                <a:schemeClr val="tx1"/>
              </a:solidFill>
              <a:latin typeface="Arial" panose="020B0604020202020204" pitchFamily="34" charset="0"/>
              <a:cs typeface="Arial" panose="020B0604020202020204" pitchFamily="34" charset="0"/>
            </a:endParaRPr>
          </a:p>
        </p:txBody>
      </p:sp>
      <p:sp>
        <p:nvSpPr>
          <p:cNvPr id="23" name="Стрелка вправо 22"/>
          <p:cNvSpPr/>
          <p:nvPr/>
        </p:nvSpPr>
        <p:spPr>
          <a:xfrm>
            <a:off x="3567034" y="5811944"/>
            <a:ext cx="745726" cy="418687"/>
          </a:xfrm>
          <a:prstGeom prst="rightArrow">
            <a:avLst/>
          </a:prstGeom>
          <a:solidFill>
            <a:srgbClr val="2991EF"/>
          </a:solidFill>
          <a:ln>
            <a:solidFill>
              <a:srgbClr val="299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4" name="Прямоугольник 23"/>
          <p:cNvSpPr/>
          <p:nvPr/>
        </p:nvSpPr>
        <p:spPr>
          <a:xfrm>
            <a:off x="4754383" y="5565680"/>
            <a:ext cx="4202584" cy="1008112"/>
          </a:xfrm>
          <a:prstGeom prst="rect">
            <a:avLst/>
          </a:prstGeom>
          <a:solidFill>
            <a:schemeClr val="accent1">
              <a:lumMod val="20000"/>
              <a:lumOff val="80000"/>
              <a:alpha val="90000"/>
            </a:schemeClr>
          </a:solidFill>
          <a:ln w="12700"/>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9475" rIns="283299" bIns="159474" numCol="1" spcCol="1270" anchor="ctr" anchorCtr="0">
            <a:noAutofit/>
          </a:bodyPr>
          <a:lstStyle/>
          <a:p>
            <a:pPr marL="0" lvl="1" defTabSz="466725">
              <a:lnSpc>
                <a:spcPct val="90000"/>
              </a:lnSpc>
              <a:spcBef>
                <a:spcPct val="0"/>
              </a:spcBef>
              <a:spcAft>
                <a:spcPct val="15000"/>
              </a:spcAft>
            </a:pPr>
            <a:r>
              <a:rPr lang="en-US" sz="1050" dirty="0">
                <a:solidFill>
                  <a:prstClr val="black">
                    <a:hueOff val="0"/>
                    <a:satOff val="0"/>
                    <a:lumOff val="0"/>
                    <a:alphaOff val="0"/>
                  </a:prstClr>
                </a:solidFill>
                <a:latin typeface="Arial" panose="020B0604020202020204" pitchFamily="34" charset="0"/>
                <a:cs typeface="Arial" panose="020B0604020202020204" pitchFamily="34" charset="0"/>
              </a:rPr>
              <a:t>Objective to develop and submit to the Government of the Russian Federation an action plan (“road map”) for the implementation of priority accounts of the system of environmental-economic accounting</a:t>
            </a:r>
            <a:endParaRPr lang="ru-RU" sz="105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8" name="Номер слайда 7"/>
          <p:cNvSpPr>
            <a:spLocks noGrp="1"/>
          </p:cNvSpPr>
          <p:nvPr>
            <p:ph type="sldNum" sz="quarter" idx="12"/>
          </p:nvPr>
        </p:nvSpPr>
        <p:spPr/>
        <p:txBody>
          <a:bodyPr/>
          <a:lstStyle/>
          <a:p>
            <a:fld id="{50DCD1B6-2CF3-4217-AEAF-E5434A4F2DC9}" type="slidenum">
              <a:rPr lang="ru-RU" smtClean="0"/>
              <a:pPr/>
              <a:t>2</a:t>
            </a:fld>
            <a:endParaRPr lang="ru-RU" dirty="0"/>
          </a:p>
        </p:txBody>
      </p:sp>
    </p:spTree>
    <p:extLst>
      <p:ext uri="{BB962C8B-B14F-4D97-AF65-F5344CB8AC3E}">
        <p14:creationId xmlns:p14="http://schemas.microsoft.com/office/powerpoint/2010/main" val="94672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42875" y="0"/>
            <a:ext cx="8928100" cy="865188"/>
          </a:xfrm>
        </p:spPr>
        <p:txBody>
          <a:bodyPr>
            <a:normAutofit/>
          </a:bodyPr>
          <a:lstStyle/>
          <a:p>
            <a:pPr algn="ctr"/>
            <a:r>
              <a:rPr lang="en-GB" altLang="ru-RU" sz="2000" b="1" dirty="0">
                <a:latin typeface="Arial" panose="020B0604020202020204" pitchFamily="34" charset="0"/>
                <a:cs typeface="Arial" panose="020B0604020202020204" pitchFamily="34" charset="0"/>
              </a:rPr>
              <a:t>Actions taken to include natural assets </a:t>
            </a:r>
            <a:br>
              <a:rPr lang="en-GB" altLang="ru-RU" sz="2000" b="1" dirty="0">
                <a:latin typeface="Arial" panose="020B0604020202020204" pitchFamily="34" charset="0"/>
                <a:cs typeface="Arial" panose="020B0604020202020204" pitchFamily="34" charset="0"/>
              </a:rPr>
            </a:br>
            <a:r>
              <a:rPr lang="en-GB" altLang="ru-RU" sz="2000" b="1" dirty="0">
                <a:latin typeface="Arial" panose="020B0604020202020204" pitchFamily="34" charset="0"/>
                <a:cs typeface="Arial" panose="020B0604020202020204" pitchFamily="34" charset="0"/>
              </a:rPr>
              <a:t>into the SNA balance sheet</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754746676"/>
              </p:ext>
            </p:extLst>
          </p:nvPr>
        </p:nvGraphicFramePr>
        <p:xfrm>
          <a:off x="141741" y="980728"/>
          <a:ext cx="892899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839465122"/>
              </p:ext>
            </p:extLst>
          </p:nvPr>
        </p:nvGraphicFramePr>
        <p:xfrm>
          <a:off x="1331640" y="5661025"/>
          <a:ext cx="6399212" cy="1060449"/>
        </p:xfrm>
        <a:graphic>
          <a:graphicData uri="http://schemas.openxmlformats.org/drawingml/2006/table">
            <a:tbl>
              <a:tblPr>
                <a:tableStyleId>{5C22544A-7EE6-4342-B048-85BDC9FD1C3A}</a:tableStyleId>
              </a:tblPr>
              <a:tblGrid>
                <a:gridCol w="5348595">
                  <a:extLst>
                    <a:ext uri="{9D8B030D-6E8A-4147-A177-3AD203B41FA5}">
                      <a16:colId xmlns:a16="http://schemas.microsoft.com/office/drawing/2014/main" val="20000"/>
                    </a:ext>
                  </a:extLst>
                </a:gridCol>
                <a:gridCol w="1050617">
                  <a:extLst>
                    <a:ext uri="{9D8B030D-6E8A-4147-A177-3AD203B41FA5}">
                      <a16:colId xmlns:a16="http://schemas.microsoft.com/office/drawing/2014/main" val="20001"/>
                    </a:ext>
                  </a:extLst>
                </a:gridCol>
              </a:tblGrid>
              <a:tr h="216112">
                <a:tc>
                  <a:txBody>
                    <a:bodyPr/>
                    <a:lstStyle/>
                    <a:p>
                      <a:pPr marL="0" marR="0" indent="0" algn="ctr" defTabSz="914400" rtl="0" eaLnBrk="1" fontAlgn="b" latinLnBrk="0" hangingPunct="1">
                        <a:lnSpc>
                          <a:spcPts val="1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Balance sheet as of the end of 2017 (fragment)</a:t>
                      </a:r>
                      <a:endParaRPr lang="ru-RU" sz="11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6918" marR="6918" marT="6922" marB="0" anchor="ctr">
                    <a:lnL w="12700" cap="flat" cmpd="sng" algn="ctr">
                      <a:solidFill>
                        <a:srgbClr val="0F6FC6"/>
                      </a:solidFill>
                      <a:prstDash val="solid"/>
                      <a:round/>
                      <a:headEnd type="none" w="med" len="med"/>
                      <a:tailEnd type="none" w="med" len="med"/>
                    </a:lnL>
                    <a:lnR w="12700" cmpd="sng">
                      <a:noFill/>
                    </a:lnR>
                    <a:lnT w="12700" cap="flat" cmpd="sng" algn="ctr">
                      <a:solidFill>
                        <a:srgbClr val="0F6FC6"/>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lnSpc>
                          <a:spcPts val="1000"/>
                        </a:lnSpc>
                      </a:pPr>
                      <a:r>
                        <a:rPr kumimoji="0" lang="en-GB" sz="1100" b="1" u="none" strike="noStrike" kern="1200" dirty="0">
                          <a:solidFill>
                            <a:schemeClr val="tx1"/>
                          </a:solidFill>
                          <a:effectLst/>
                          <a:latin typeface="Arial" panose="020B0604020202020204" pitchFamily="34" charset="0"/>
                          <a:ea typeface="+mn-ea"/>
                          <a:cs typeface="Arial" panose="020B0604020202020204" pitchFamily="34" charset="0"/>
                        </a:rPr>
                        <a:t>Billion RUB</a:t>
                      </a:r>
                      <a:r>
                        <a:rPr kumimoji="0" lang="ru-RU" sz="1100" b="1" u="none" strike="noStrike" kern="1200" dirty="0">
                          <a:solidFill>
                            <a:schemeClr val="tx1"/>
                          </a:solidFill>
                          <a:effectLst/>
                          <a:latin typeface="Arial" panose="020B0604020202020204" pitchFamily="34" charset="0"/>
                          <a:ea typeface="+mn-ea"/>
                          <a:cs typeface="Arial" panose="020B0604020202020204" pitchFamily="34" charset="0"/>
                        </a:rPr>
                        <a:t>            </a:t>
                      </a:r>
                    </a:p>
                  </a:txBody>
                  <a:tcPr marL="6918" marR="6918" marT="6922" marB="0" anchor="ctr">
                    <a:lnL w="12700" cmpd="sng">
                      <a:noFill/>
                    </a:lnL>
                    <a:lnR w="12700" cap="flat" cmpd="sng" algn="ctr">
                      <a:solidFill>
                        <a:srgbClr val="0F6FC6"/>
                      </a:solidFill>
                      <a:prstDash val="solid"/>
                      <a:round/>
                      <a:headEnd type="none" w="med" len="med"/>
                      <a:tailEnd type="none" w="med" len="med"/>
                    </a:lnR>
                    <a:lnT w="12700" cap="flat" cmpd="sng" algn="ctr">
                      <a:solidFill>
                        <a:srgbClr val="0F6FC6"/>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59671">
                <a:tc>
                  <a:txBody>
                    <a:bodyPr/>
                    <a:lstStyle/>
                    <a:p>
                      <a:pPr algn="l" fontAlgn="b">
                        <a:lnSpc>
                          <a:spcPts val="1000"/>
                        </a:lnSpc>
                      </a:pPr>
                      <a:r>
                        <a:rPr lang="en-GB" sz="1100" b="1" u="none" strike="noStrike" kern="1200" dirty="0">
                          <a:solidFill>
                            <a:schemeClr val="bg1"/>
                          </a:solidFill>
                          <a:effectLst/>
                          <a:latin typeface="Arial" panose="020B0604020202020204" pitchFamily="34" charset="0"/>
                          <a:ea typeface="+mn-ea"/>
                          <a:cs typeface="Arial" panose="020B0604020202020204" pitchFamily="34" charset="0"/>
                        </a:rPr>
                        <a:t>Assets</a:t>
                      </a:r>
                      <a:endParaRPr lang="ru-RU" sz="11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6918" marR="6918" marT="6922" marB="0" anchor="ctr">
                    <a:lnL w="12700" cap="flat" cmpd="sng" algn="ctr">
                      <a:solidFill>
                        <a:srgbClr val="0F6FC6"/>
                      </a:solid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F6FC6"/>
                    </a:solidFill>
                  </a:tcPr>
                </a:tc>
                <a:tc>
                  <a:txBody>
                    <a:bodyPr/>
                    <a:lstStyle/>
                    <a:p>
                      <a:pPr algn="ctr" fontAlgn="b">
                        <a:lnSpc>
                          <a:spcPts val="1000"/>
                        </a:lnSpc>
                      </a:pPr>
                      <a:r>
                        <a:rPr lang="ru-RU" sz="1100" b="1" u="none" strike="noStrike" kern="1200" dirty="0">
                          <a:solidFill>
                            <a:schemeClr val="bg1"/>
                          </a:solidFill>
                          <a:effectLst/>
                          <a:latin typeface="Arial" panose="020B0604020202020204" pitchFamily="34" charset="0"/>
                          <a:ea typeface="+mn-ea"/>
                          <a:cs typeface="Arial" panose="020B0604020202020204" pitchFamily="34" charset="0"/>
                        </a:rPr>
                        <a:t>902 220 </a:t>
                      </a:r>
                    </a:p>
                  </a:txBody>
                  <a:tcPr marL="6918" marR="6918" marT="6922" marB="0" anchor="ctr">
                    <a:lnL w="12700" cmpd="sng">
                      <a:noFill/>
                    </a:lnL>
                    <a:lnR w="12700" cap="flat" cmpd="sng" algn="ctr">
                      <a:solidFill>
                        <a:srgbClr val="0F6FC6"/>
                      </a:solid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10001"/>
                  </a:ext>
                </a:extLst>
              </a:tr>
              <a:tr h="192726">
                <a:tc>
                  <a:txBody>
                    <a:bodyPr/>
                    <a:lstStyle/>
                    <a:p>
                      <a:pPr marL="0" indent="180975" algn="l" fontAlgn="b">
                        <a:lnSpc>
                          <a:spcPts val="1000"/>
                        </a:lnSpc>
                      </a:pPr>
                      <a:r>
                        <a:rPr lang="en-GB" sz="1100" b="1" u="none" strike="noStrike" kern="1200" dirty="0">
                          <a:solidFill>
                            <a:schemeClr val="tx1"/>
                          </a:solidFill>
                          <a:effectLst/>
                          <a:latin typeface="Arial" panose="020B0604020202020204" pitchFamily="34" charset="0"/>
                          <a:ea typeface="+mn-ea"/>
                          <a:cs typeface="Arial" panose="020B0604020202020204" pitchFamily="34" charset="0"/>
                        </a:rPr>
                        <a:t>Non-financial assets </a:t>
                      </a:r>
                      <a:endParaRPr lang="ru-RU" sz="11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6918" marR="6918" marT="6922" marB="0" anchor="ctr">
                    <a:lnL w="12700" cap="flat" cmpd="sng" algn="ctr">
                      <a:solidFill>
                        <a:srgbClr val="0F6FC6"/>
                      </a:solidFill>
                      <a:prstDash val="solid"/>
                      <a:round/>
                      <a:headEnd type="none" w="med" len="med"/>
                      <a:tailEnd type="none" w="med" len="med"/>
                    </a:lnL>
                    <a:lnR w="12700" cmpd="sng">
                      <a:noFill/>
                    </a:lnR>
                    <a:lnT w="12700" cmpd="sng">
                      <a:noFill/>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ts val="1000"/>
                        </a:lnSpc>
                      </a:pPr>
                      <a:r>
                        <a:rPr lang="ru-RU" sz="1100" b="1" u="none" strike="noStrike" kern="1200" dirty="0">
                          <a:solidFill>
                            <a:schemeClr val="tx1"/>
                          </a:solidFill>
                          <a:effectLst/>
                          <a:latin typeface="Arial" panose="020B0604020202020204" pitchFamily="34" charset="0"/>
                          <a:ea typeface="+mn-ea"/>
                          <a:cs typeface="Arial" panose="020B0604020202020204" pitchFamily="34" charset="0"/>
                        </a:rPr>
                        <a:t>411</a:t>
                      </a:r>
                      <a:r>
                        <a:rPr lang="ru-RU" sz="1100" b="1" u="none" strike="noStrike" kern="1200" baseline="0" dirty="0">
                          <a:solidFill>
                            <a:schemeClr val="tx1"/>
                          </a:solidFill>
                          <a:effectLst/>
                          <a:latin typeface="Arial" panose="020B0604020202020204" pitchFamily="34" charset="0"/>
                          <a:ea typeface="+mn-ea"/>
                          <a:cs typeface="Arial" panose="020B0604020202020204" pitchFamily="34" charset="0"/>
                        </a:rPr>
                        <a:t> 037</a:t>
                      </a:r>
                      <a:endParaRPr lang="ru-RU" sz="1100" b="1" u="none" strike="noStrike" kern="1200" dirty="0">
                        <a:solidFill>
                          <a:schemeClr val="tx1"/>
                        </a:solidFill>
                        <a:effectLst/>
                        <a:latin typeface="Arial" panose="020B0604020202020204" pitchFamily="34" charset="0"/>
                        <a:ea typeface="+mn-ea"/>
                        <a:cs typeface="Arial" panose="020B0604020202020204" pitchFamily="34" charset="0"/>
                      </a:endParaRPr>
                    </a:p>
                  </a:txBody>
                  <a:tcPr marL="6918" marR="6918" marT="6922" marB="0" anchor="ctr">
                    <a:lnL w="12700" cmpd="sng">
                      <a:noFill/>
                    </a:lnL>
                    <a:lnR w="12700" cap="flat" cmpd="sng" algn="ctr">
                      <a:solidFill>
                        <a:srgbClr val="0F6FC6"/>
                      </a:solidFill>
                      <a:prstDash val="solid"/>
                      <a:round/>
                      <a:headEnd type="none" w="med" len="med"/>
                      <a:tailEnd type="none" w="med" len="med"/>
                    </a:lnR>
                    <a:lnT w="12700" cmpd="sng">
                      <a:noFill/>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9161">
                <a:tc>
                  <a:txBody>
                    <a:bodyPr/>
                    <a:lstStyle/>
                    <a:p>
                      <a:pPr marL="361950" indent="0" algn="l" fontAlgn="b">
                        <a:lnSpc>
                          <a:spcPts val="1000"/>
                        </a:lnSpc>
                      </a:pPr>
                      <a:r>
                        <a:rPr lang="en-GB" sz="900" b="0" u="none" strike="noStrike" kern="1200" dirty="0">
                          <a:solidFill>
                            <a:schemeClr val="tx1"/>
                          </a:solidFill>
                          <a:effectLst/>
                          <a:latin typeface="Arial" panose="020B0604020202020204" pitchFamily="34" charset="0"/>
                          <a:ea typeface="+mn-ea"/>
                          <a:cs typeface="Arial" panose="020B0604020202020204" pitchFamily="34" charset="0"/>
                        </a:rPr>
                        <a:t>Mineral and energy resources</a:t>
                      </a:r>
                    </a:p>
                  </a:txBody>
                  <a:tcPr marL="6918" marR="6918" marT="6922" marB="0" anchor="ctr">
                    <a:lnL w="12700" cap="flat" cmpd="sng" algn="ctr">
                      <a:solidFill>
                        <a:srgbClr val="0F6FC6"/>
                      </a:solidFill>
                      <a:prstDash val="solid"/>
                      <a:round/>
                      <a:headEnd type="none" w="med" len="med"/>
                      <a:tailEnd type="none" w="med" len="med"/>
                    </a:lnL>
                    <a:lnR w="12700" cmpd="sng">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rgbClr val="C5DDF1"/>
                    </a:solidFill>
                  </a:tcPr>
                </a:tc>
                <a:tc>
                  <a:txBody>
                    <a:bodyPr/>
                    <a:lstStyle/>
                    <a:p>
                      <a:pPr algn="ctr" fontAlgn="b">
                        <a:lnSpc>
                          <a:spcPts val="1000"/>
                        </a:lnSpc>
                      </a:pPr>
                      <a:r>
                        <a:rPr lang="ru-RU" sz="900" b="1" u="none" strike="noStrike" kern="1200" dirty="0">
                          <a:solidFill>
                            <a:schemeClr val="tx1"/>
                          </a:solidFill>
                          <a:effectLst/>
                          <a:latin typeface="Arial" panose="020B0604020202020204" pitchFamily="34" charset="0"/>
                          <a:ea typeface="+mn-ea"/>
                          <a:cs typeface="Arial" panose="020B0604020202020204" pitchFamily="34" charset="0"/>
                        </a:rPr>
                        <a:t>55 238</a:t>
                      </a:r>
                    </a:p>
                  </a:txBody>
                  <a:tcPr marL="6918" marR="6918" marT="6922" marB="0" anchor="ctr">
                    <a:lnL w="12700" cmpd="sng">
                      <a:noFill/>
                    </a:lnL>
                    <a:lnR w="12700" cap="flat" cmpd="sng" algn="ctr">
                      <a:solidFill>
                        <a:srgbClr val="0F6FC6"/>
                      </a:solidFill>
                      <a:prstDash val="solid"/>
                      <a:round/>
                      <a:headEnd type="none" w="med" len="med"/>
                      <a:tailEnd type="none" w="med" len="med"/>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rgbClr val="C5DDF1"/>
                    </a:solidFill>
                  </a:tcPr>
                </a:tc>
                <a:extLst>
                  <a:ext uri="{0D108BD9-81ED-4DB2-BD59-A6C34878D82A}">
                    <a16:rowId xmlns:a16="http://schemas.microsoft.com/office/drawing/2014/main" val="10003"/>
                  </a:ext>
                </a:extLst>
              </a:tr>
              <a:tr h="232779">
                <a:tc>
                  <a:txBody>
                    <a:bodyPr/>
                    <a:lstStyle/>
                    <a:p>
                      <a:pPr marL="361950" marR="0" lvl="0" indent="0" algn="l" defTabSz="914400" rtl="0" eaLnBrk="1" fontAlgn="b" latinLnBrk="0" hangingPunct="1">
                        <a:lnSpc>
                          <a:spcPts val="1000"/>
                        </a:lnSpc>
                        <a:spcBef>
                          <a:spcPts val="0"/>
                        </a:spcBef>
                        <a:spcAft>
                          <a:spcPts val="0"/>
                        </a:spcAft>
                        <a:buClrTx/>
                        <a:buSzTx/>
                        <a:buFontTx/>
                        <a:buNone/>
                        <a:tabLst/>
                        <a:defRPr/>
                      </a:pPr>
                      <a:r>
                        <a:rPr lang="en-US" sz="900" b="0" u="none" strike="noStrike" kern="1200" dirty="0">
                          <a:solidFill>
                            <a:schemeClr val="tx1"/>
                          </a:solidFill>
                          <a:effectLst/>
                          <a:latin typeface="Arial" panose="020B0604020202020204" pitchFamily="34" charset="0"/>
                          <a:ea typeface="+mn-ea"/>
                          <a:cs typeface="Arial" panose="020B0604020202020204" pitchFamily="34" charset="0"/>
                        </a:rPr>
                        <a:t>Non-cultivated biological </a:t>
                      </a:r>
                      <a:r>
                        <a:rPr lang="en-US" altLang="ru-RU" sz="900" dirty="0">
                          <a:latin typeface="Arial" panose="020B0604020202020204" pitchFamily="34" charset="0"/>
                          <a:cs typeface="Arial" panose="020B0604020202020204" pitchFamily="34" charset="0"/>
                        </a:rPr>
                        <a:t>animal and plant</a:t>
                      </a:r>
                      <a:r>
                        <a:rPr lang="en-US" altLang="ru-RU" sz="900" baseline="0" dirty="0">
                          <a:latin typeface="+mn-lt"/>
                          <a:cs typeface="+mn-cs"/>
                        </a:rPr>
                        <a:t> </a:t>
                      </a:r>
                      <a:r>
                        <a:rPr lang="en-US" sz="900" b="0" u="none" strike="noStrike" kern="1200" dirty="0">
                          <a:solidFill>
                            <a:schemeClr val="tx1"/>
                          </a:solidFill>
                          <a:effectLst/>
                          <a:latin typeface="Arial" panose="020B0604020202020204" pitchFamily="34" charset="0"/>
                          <a:ea typeface="+mn-ea"/>
                          <a:cs typeface="Arial" panose="020B0604020202020204" pitchFamily="34" charset="0"/>
                        </a:rPr>
                        <a:t>resources </a:t>
                      </a:r>
                    </a:p>
                  </a:txBody>
                  <a:tcPr marL="6918" marR="6918" marT="6922" marB="0" anchor="ctr">
                    <a:lnL w="12700" cap="flat" cmpd="sng" algn="ctr">
                      <a:solidFill>
                        <a:srgbClr val="0F6FC6"/>
                      </a:solidFill>
                      <a:prstDash val="solid"/>
                      <a:round/>
                      <a:headEnd type="none" w="med" len="med"/>
                      <a:tailEnd type="none" w="med" len="med"/>
                    </a:lnL>
                    <a:lnR w="12700" cmpd="sng">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rgbClr val="C5DDF1"/>
                    </a:solidFill>
                  </a:tcPr>
                </a:tc>
                <a:tc>
                  <a:txBody>
                    <a:bodyPr/>
                    <a:lstStyle/>
                    <a:p>
                      <a:pPr algn="ctr" fontAlgn="b">
                        <a:lnSpc>
                          <a:spcPts val="1000"/>
                        </a:lnSpc>
                      </a:pPr>
                      <a:r>
                        <a:rPr lang="ru-RU" sz="900" b="1" u="none" strike="noStrike" kern="1200" dirty="0">
                          <a:solidFill>
                            <a:schemeClr val="tx1"/>
                          </a:solidFill>
                          <a:effectLst/>
                          <a:latin typeface="Arial" panose="020B0604020202020204" pitchFamily="34" charset="0"/>
                          <a:ea typeface="+mn-ea"/>
                          <a:cs typeface="Arial" panose="020B0604020202020204" pitchFamily="34" charset="0"/>
                        </a:rPr>
                        <a:t>5 761</a:t>
                      </a:r>
                    </a:p>
                  </a:txBody>
                  <a:tcPr marL="6918" marR="6918" marT="6922" marB="0" anchor="ctr">
                    <a:lnL w="12700" cmpd="sng">
                      <a:noFill/>
                    </a:lnL>
                    <a:lnR w="12700" cap="flat" cmpd="sng" algn="ctr">
                      <a:solidFill>
                        <a:srgbClr val="0F6FC6"/>
                      </a:solidFill>
                      <a:prstDash val="solid"/>
                      <a:round/>
                      <a:headEnd type="none" w="med" len="med"/>
                      <a:tailEnd type="none" w="med" len="med"/>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rgbClr val="C5DDF1"/>
                    </a:solidFill>
                  </a:tcPr>
                </a:tc>
                <a:extLst>
                  <a:ext uri="{0D108BD9-81ED-4DB2-BD59-A6C34878D82A}">
                    <a16:rowId xmlns:a16="http://schemas.microsoft.com/office/drawing/2014/main" val="10004"/>
                  </a:ext>
                </a:extLst>
              </a:tr>
            </a:tbl>
          </a:graphicData>
        </a:graphic>
      </p:graphicFrame>
      <p:graphicFrame>
        <p:nvGraphicFramePr>
          <p:cNvPr id="7" name="Объект 4"/>
          <p:cNvGraphicFramePr>
            <a:graphicFrameLocks/>
          </p:cNvGraphicFramePr>
          <p:nvPr>
            <p:extLst>
              <p:ext uri="{D42A27DB-BD31-4B8C-83A1-F6EECF244321}">
                <p14:modId xmlns:p14="http://schemas.microsoft.com/office/powerpoint/2010/main" val="622466175"/>
              </p:ext>
            </p:extLst>
          </p:nvPr>
        </p:nvGraphicFramePr>
        <p:xfrm>
          <a:off x="141741" y="3086924"/>
          <a:ext cx="8928992" cy="2419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Номер слайда 1"/>
          <p:cNvSpPr>
            <a:spLocks noGrp="1"/>
          </p:cNvSpPr>
          <p:nvPr>
            <p:ph type="sldNum" sz="quarter" idx="12"/>
          </p:nvPr>
        </p:nvSpPr>
        <p:spPr/>
        <p:txBody>
          <a:bodyPr/>
          <a:lstStyle/>
          <a:p>
            <a:fld id="{50DCD1B6-2CF3-4217-AEAF-E5434A4F2DC9}" type="slidenum">
              <a:rPr lang="en-GB" smtClean="0"/>
              <a:pPr/>
              <a:t>3</a:t>
            </a:fld>
            <a:endParaRPr lang="en-GB" dirty="0"/>
          </a:p>
        </p:txBody>
      </p:sp>
    </p:spTree>
    <p:extLst>
      <p:ext uri="{BB962C8B-B14F-4D97-AF65-F5344CB8AC3E}">
        <p14:creationId xmlns:p14="http://schemas.microsoft.com/office/powerpoint/2010/main" val="85742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3527" y="908720"/>
            <a:ext cx="8471241" cy="830997"/>
          </a:xfrm>
          <a:prstGeom prst="rect">
            <a:avLst/>
          </a:prstGeom>
          <a:noFill/>
        </p:spPr>
        <p:txBody>
          <a:bodyPr wrap="square" rtlCol="0">
            <a:spAutoFit/>
          </a:bodyPr>
          <a:lstStyle/>
          <a:p>
            <a:pPr algn="ctr"/>
            <a:r>
              <a:rPr lang="en-US" sz="2400" b="1" dirty="0">
                <a:solidFill>
                  <a:srgbClr val="04617B"/>
                </a:solidFill>
                <a:latin typeface="Arial" panose="020B0604020202020204" pitchFamily="34" charset="0"/>
                <a:ea typeface="+mj-ea"/>
                <a:cs typeface="Arial" panose="020B0604020202020204" pitchFamily="34" charset="0"/>
              </a:rPr>
              <a:t>Methodological developments for particular accounts</a:t>
            </a:r>
          </a:p>
          <a:p>
            <a:pPr algn="ctr"/>
            <a:r>
              <a:rPr lang="en-US" sz="2400" b="1" dirty="0">
                <a:solidFill>
                  <a:srgbClr val="04617B"/>
                </a:solidFill>
                <a:latin typeface="Arial" panose="020B0604020202020204" pitchFamily="34" charset="0"/>
                <a:ea typeface="+mj-ea"/>
                <a:cs typeface="Arial" panose="020B0604020202020204" pitchFamily="34" charset="0"/>
              </a:rPr>
              <a:t>compilation by Russian Federal State Statistics Service</a:t>
            </a:r>
            <a:endParaRPr lang="ru-RU" sz="2400" b="1" dirty="0">
              <a:solidFill>
                <a:schemeClr val="accent3">
                  <a:lumMod val="75000"/>
                </a:schemeClr>
              </a:solidFill>
            </a:endParaRPr>
          </a:p>
        </p:txBody>
      </p:sp>
      <p:graphicFrame>
        <p:nvGraphicFramePr>
          <p:cNvPr id="3" name="Схема 2"/>
          <p:cNvGraphicFramePr/>
          <p:nvPr>
            <p:extLst>
              <p:ext uri="{D42A27DB-BD31-4B8C-83A1-F6EECF244321}">
                <p14:modId xmlns:p14="http://schemas.microsoft.com/office/powerpoint/2010/main" val="2031742175"/>
              </p:ext>
            </p:extLst>
          </p:nvPr>
        </p:nvGraphicFramePr>
        <p:xfrm>
          <a:off x="251520" y="2642044"/>
          <a:ext cx="8494556" cy="3626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875661359"/>
              </p:ext>
            </p:extLst>
          </p:nvPr>
        </p:nvGraphicFramePr>
        <p:xfrm>
          <a:off x="3835532" y="1958514"/>
          <a:ext cx="5170876" cy="7504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Номер слайда 5"/>
          <p:cNvSpPr>
            <a:spLocks noGrp="1"/>
          </p:cNvSpPr>
          <p:nvPr>
            <p:ph type="sldNum" sz="quarter" idx="12"/>
          </p:nvPr>
        </p:nvSpPr>
        <p:spPr/>
        <p:txBody>
          <a:bodyPr/>
          <a:lstStyle/>
          <a:p>
            <a:fld id="{50DCD1B6-2CF3-4217-AEAF-E5434A4F2DC9}" type="slidenum">
              <a:rPr lang="ru-RU" smtClean="0"/>
              <a:pPr/>
              <a:t>4</a:t>
            </a:fld>
            <a:endParaRPr lang="ru-RU" dirty="0"/>
          </a:p>
        </p:txBody>
      </p:sp>
    </p:spTree>
    <p:extLst>
      <p:ext uri="{BB962C8B-B14F-4D97-AF65-F5344CB8AC3E}">
        <p14:creationId xmlns:p14="http://schemas.microsoft.com/office/powerpoint/2010/main" val="306458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650336"/>
          </a:xfrm>
        </p:spPr>
        <p:txBody>
          <a:bodyPr>
            <a:normAutofit fontScale="90000"/>
          </a:bodyPr>
          <a:lstStyle/>
          <a:p>
            <a:pPr algn="ct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br>
              <a:rPr lang="ru-RU" sz="3100" b="1" dirty="0"/>
            </a:br>
            <a:r>
              <a:rPr lang="en-US" sz="3100" b="1" dirty="0"/>
              <a:t>Roadmap for the implementation of SEEA accounts in Russian statistical practice</a:t>
            </a:r>
            <a:endParaRPr lang="ru-RU" dirty="0"/>
          </a:p>
        </p:txBody>
      </p:sp>
      <p:sp>
        <p:nvSpPr>
          <p:cNvPr id="3" name="Объект 2"/>
          <p:cNvSpPr>
            <a:spLocks noGrp="1"/>
          </p:cNvSpPr>
          <p:nvPr>
            <p:ph idx="1"/>
          </p:nvPr>
        </p:nvSpPr>
        <p:spPr>
          <a:xfrm>
            <a:off x="323528" y="1916832"/>
            <a:ext cx="4906888" cy="4695800"/>
          </a:xfrm>
        </p:spPr>
        <p:txBody>
          <a:bodyPr>
            <a:normAutofit/>
          </a:bodyPr>
          <a:lstStyle/>
          <a:p>
            <a:pPr marL="0" indent="0">
              <a:buNone/>
            </a:pPr>
            <a:r>
              <a:rPr lang="en-US" sz="1600" b="1" dirty="0">
                <a:latin typeface="Arial" pitchFamily="34" charset="0"/>
                <a:cs typeface="Arial" pitchFamily="34" charset="0"/>
              </a:rPr>
              <a:t>Purpose:</a:t>
            </a:r>
          </a:p>
          <a:p>
            <a:pPr marL="0" indent="0">
              <a:buNone/>
            </a:pPr>
            <a:r>
              <a:rPr lang="en-US" sz="1600" dirty="0">
                <a:latin typeface="Arial" pitchFamily="34" charset="0"/>
                <a:cs typeface="Arial" pitchFamily="34" charset="0"/>
              </a:rPr>
              <a:t>approving the process of the consistent development and implementation of SEEA accounts</a:t>
            </a:r>
          </a:p>
          <a:p>
            <a:pPr marL="0" indent="0">
              <a:buNone/>
            </a:pPr>
            <a:r>
              <a:rPr lang="en-US" sz="1600" b="1" dirty="0">
                <a:latin typeface="Arial" pitchFamily="34" charset="0"/>
                <a:cs typeface="Arial" pitchFamily="34" charset="0"/>
              </a:rPr>
              <a:t>Set of measures</a:t>
            </a:r>
            <a:r>
              <a:rPr lang="ru-RU" sz="1600" dirty="0">
                <a:latin typeface="Arial" pitchFamily="34" charset="0"/>
                <a:cs typeface="Arial" pitchFamily="34" charset="0"/>
              </a:rPr>
              <a:t>: </a:t>
            </a:r>
          </a:p>
          <a:p>
            <a:pPr>
              <a:buClr>
                <a:schemeClr val="accent3">
                  <a:lumMod val="75000"/>
                </a:schemeClr>
              </a:buClr>
              <a:buFont typeface="Wingdings" panose="05000000000000000000" pitchFamily="2" charset="2"/>
              <a:buChar char="§"/>
            </a:pPr>
            <a:r>
              <a:rPr lang="en-US" sz="1600" dirty="0">
                <a:latin typeface="Arial" pitchFamily="34" charset="0"/>
                <a:cs typeface="Arial" pitchFamily="34" charset="0"/>
              </a:rPr>
              <a:t>normative legal support of data production and interagency data exchange</a:t>
            </a:r>
            <a:endParaRPr lang="ru-RU" sz="1600" dirty="0">
              <a:latin typeface="Arial" pitchFamily="34" charset="0"/>
              <a:cs typeface="Arial" pitchFamily="34" charset="0"/>
            </a:endParaRPr>
          </a:p>
          <a:p>
            <a:pPr>
              <a:buClr>
                <a:schemeClr val="accent3">
                  <a:lumMod val="75000"/>
                </a:schemeClr>
              </a:buClr>
              <a:buFont typeface="Wingdings" panose="05000000000000000000" pitchFamily="2" charset="2"/>
              <a:buChar char="§"/>
            </a:pPr>
            <a:r>
              <a:rPr lang="en-US" sz="1600" dirty="0">
                <a:latin typeface="Arial" pitchFamily="34" charset="0"/>
                <a:cs typeface="Arial" pitchFamily="34" charset="0"/>
              </a:rPr>
              <a:t>guidelines for data production</a:t>
            </a:r>
            <a:endParaRPr lang="ru-RU" sz="1600" dirty="0">
              <a:latin typeface="Arial" pitchFamily="34" charset="0"/>
              <a:cs typeface="Arial" pitchFamily="34" charset="0"/>
            </a:endParaRPr>
          </a:p>
          <a:p>
            <a:pPr>
              <a:buClr>
                <a:schemeClr val="accent3">
                  <a:lumMod val="75000"/>
                </a:schemeClr>
              </a:buClr>
              <a:buFont typeface="Wingdings" panose="05000000000000000000" pitchFamily="2" charset="2"/>
              <a:buChar char="§"/>
            </a:pPr>
            <a:r>
              <a:rPr lang="en-US" sz="1600" dirty="0">
                <a:latin typeface="Arial" pitchFamily="34" charset="0"/>
                <a:cs typeface="Arial" pitchFamily="34" charset="0"/>
              </a:rPr>
              <a:t>providing of official statistics</a:t>
            </a:r>
            <a:endParaRPr lang="ru-RU" sz="1600" dirty="0">
              <a:latin typeface="Arial" pitchFamily="34" charset="0"/>
              <a:cs typeface="Arial" pitchFamily="34" charset="0"/>
            </a:endParaRPr>
          </a:p>
        </p:txBody>
      </p:sp>
      <p:sp>
        <p:nvSpPr>
          <p:cNvPr id="7" name="TextBox 6"/>
          <p:cNvSpPr txBox="1"/>
          <p:nvPr/>
        </p:nvSpPr>
        <p:spPr>
          <a:xfrm>
            <a:off x="854942" y="4221088"/>
            <a:ext cx="3057248" cy="369332"/>
          </a:xfrm>
          <a:prstGeom prst="rect">
            <a:avLst/>
          </a:prstGeom>
          <a:noFill/>
        </p:spPr>
        <p:txBody>
          <a:bodyPr wrap="none" rtlCol="0">
            <a:spAutoFit/>
          </a:bodyPr>
          <a:lstStyle/>
          <a:p>
            <a:pPr algn="ctr"/>
            <a:r>
              <a:rPr lang="en-GB" b="1" i="1" dirty="0">
                <a:latin typeface="Arial" pitchFamily="34" charset="0"/>
                <a:cs typeface="Arial" pitchFamily="34" charset="0"/>
              </a:rPr>
              <a:t>Implementation principles</a:t>
            </a:r>
            <a:endParaRPr lang="ru-RU" b="1" i="1" dirty="0">
              <a:latin typeface="Arial" pitchFamily="34" charset="0"/>
              <a:cs typeface="Arial" pitchFamily="34" charset="0"/>
            </a:endParaRPr>
          </a:p>
        </p:txBody>
      </p:sp>
      <p:sp>
        <p:nvSpPr>
          <p:cNvPr id="8" name="Скругленный прямоугольник 7"/>
          <p:cNvSpPr/>
          <p:nvPr/>
        </p:nvSpPr>
        <p:spPr>
          <a:xfrm>
            <a:off x="251520" y="5120748"/>
            <a:ext cx="1440160" cy="87887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lvl="0" algn="ctr"/>
            <a:r>
              <a:rPr lang="en-GB" sz="1400" dirty="0">
                <a:solidFill>
                  <a:schemeClr val="tx1"/>
                </a:solidFill>
                <a:latin typeface="Arial" pitchFamily="34" charset="0"/>
                <a:cs typeface="Arial" pitchFamily="34" charset="0"/>
              </a:rPr>
              <a:t>Step-by-step </a:t>
            </a:r>
            <a:r>
              <a:rPr lang="en-US" sz="1400" dirty="0">
                <a:solidFill>
                  <a:schemeClr val="tx1"/>
                </a:solidFill>
                <a:latin typeface="Arial" pitchFamily="34" charset="0"/>
                <a:cs typeface="Arial" pitchFamily="34" charset="0"/>
              </a:rPr>
              <a:t>implementation of SEEA accounts</a:t>
            </a:r>
            <a:endParaRPr lang="ru-RU" sz="1100" b="1" u="sng"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1835696" y="5126616"/>
            <a:ext cx="1239752" cy="87300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latin typeface="Arial" pitchFamily="34" charset="0"/>
                <a:cs typeface="Arial" pitchFamily="34" charset="0"/>
              </a:rPr>
              <a:t>Flexible and modular approach</a:t>
            </a:r>
            <a:endParaRPr lang="ru-RU" sz="1400" dirty="0"/>
          </a:p>
        </p:txBody>
      </p:sp>
      <p:sp>
        <p:nvSpPr>
          <p:cNvPr id="10" name="Скругленный прямоугольник 9"/>
          <p:cNvSpPr/>
          <p:nvPr/>
        </p:nvSpPr>
        <p:spPr>
          <a:xfrm>
            <a:off x="3347864" y="5151580"/>
            <a:ext cx="1728192" cy="848044"/>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latin typeface="Arial" pitchFamily="34" charset="0"/>
                <a:cs typeface="Arial" pitchFamily="34" charset="0"/>
              </a:rPr>
              <a:t>Interagency interaction </a:t>
            </a:r>
            <a:br>
              <a:rPr lang="en-GB" sz="1400" dirty="0">
                <a:solidFill>
                  <a:schemeClr val="tx1"/>
                </a:solidFill>
                <a:latin typeface="Arial" pitchFamily="34" charset="0"/>
                <a:cs typeface="Arial" pitchFamily="34" charset="0"/>
              </a:rPr>
            </a:br>
            <a:r>
              <a:rPr lang="en-GB" sz="1400" dirty="0">
                <a:solidFill>
                  <a:schemeClr val="tx1"/>
                </a:solidFill>
                <a:latin typeface="Arial" pitchFamily="34" charset="0"/>
                <a:cs typeface="Arial" pitchFamily="34" charset="0"/>
              </a:rPr>
              <a:t>(working groups)</a:t>
            </a:r>
            <a:endParaRPr lang="ru-RU" sz="1400" b="1" u="sng" dirty="0">
              <a:solidFill>
                <a:schemeClr val="tx1"/>
              </a:solidFill>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a:off x="899592" y="4809643"/>
            <a:ext cx="33123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899592" y="4809643"/>
            <a:ext cx="0" cy="3147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447764" y="4797152"/>
            <a:ext cx="0" cy="31474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211960" y="4809643"/>
            <a:ext cx="0" cy="3147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Скругленный прямоугольник 14"/>
          <p:cNvSpPr/>
          <p:nvPr/>
        </p:nvSpPr>
        <p:spPr>
          <a:xfrm>
            <a:off x="5436096" y="2636912"/>
            <a:ext cx="3403393" cy="103238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200" b="1" u="sng" dirty="0">
                <a:solidFill>
                  <a:schemeClr val="tx1"/>
                </a:solidFill>
                <a:latin typeface="Arial" panose="020B0604020202020204" pitchFamily="34" charset="0"/>
                <a:cs typeface="Arial" panose="020B0604020202020204" pitchFamily="34" charset="0"/>
              </a:rPr>
              <a:t>Information availability</a:t>
            </a:r>
            <a:r>
              <a:rPr lang="ru-RU"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availability of official data to fill in the cells of the account, as well as the possibility of obtaining missing data</a:t>
            </a:r>
            <a:endParaRPr lang="ru-RU" sz="1400" dirty="0">
              <a:solidFill>
                <a:schemeClr val="tx1"/>
              </a:solidFill>
              <a:latin typeface="Arial" pitchFamily="34" charset="0"/>
              <a:cs typeface="Arial" pitchFamily="34" charset="0"/>
            </a:endParaRPr>
          </a:p>
        </p:txBody>
      </p:sp>
      <p:sp>
        <p:nvSpPr>
          <p:cNvPr id="16" name="Скругленный прямоугольник 15"/>
          <p:cNvSpPr/>
          <p:nvPr/>
        </p:nvSpPr>
        <p:spPr>
          <a:xfrm>
            <a:off x="5436096" y="3957327"/>
            <a:ext cx="3437997"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200" b="1" u="sng" dirty="0">
                <a:solidFill>
                  <a:schemeClr val="tx1"/>
                </a:solidFill>
                <a:latin typeface="Arial" panose="020B0604020202020204" pitchFamily="34" charset="0"/>
                <a:cs typeface="Arial" panose="020B0604020202020204" pitchFamily="34" charset="0"/>
              </a:rPr>
              <a:t>Guidelines elaboration</a:t>
            </a:r>
            <a:r>
              <a:rPr lang="en-US" sz="1200" dirty="0">
                <a:solidFill>
                  <a:schemeClr val="tx1"/>
                </a:solidFill>
                <a:latin typeface="Arial" panose="020B0604020202020204" pitchFamily="34" charset="0"/>
                <a:cs typeface="Arial" panose="020B0604020202020204" pitchFamily="34" charset="0"/>
              </a:rPr>
              <a:t> – availability of clear and well-defined content of indicators, guidelines and algorithms for obtaining information and producing data</a:t>
            </a:r>
            <a:endParaRPr lang="ru-RU" sz="1200" dirty="0">
              <a:solidFill>
                <a:schemeClr val="tx1"/>
              </a:solidFill>
              <a:latin typeface="Arial" panose="020B0604020202020204" pitchFamily="34" charset="0"/>
              <a:cs typeface="Arial" panose="020B0604020202020204" pitchFamily="34" charset="0"/>
            </a:endParaRPr>
          </a:p>
        </p:txBody>
      </p:sp>
      <p:sp>
        <p:nvSpPr>
          <p:cNvPr id="17" name="Заголовок 1"/>
          <p:cNvSpPr txBox="1">
            <a:spLocks/>
          </p:cNvSpPr>
          <p:nvPr/>
        </p:nvSpPr>
        <p:spPr>
          <a:xfrm>
            <a:off x="5436096" y="1824007"/>
            <a:ext cx="3315720" cy="56467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1600" b="1" dirty="0">
                <a:solidFill>
                  <a:schemeClr val="tx1">
                    <a:lumMod val="95000"/>
                    <a:lumOff val="5000"/>
                  </a:schemeClr>
                </a:solidFill>
                <a:latin typeface="Arial" panose="020B0604020202020204" pitchFamily="34" charset="0"/>
                <a:cs typeface="Arial" panose="020B0604020202020204" pitchFamily="34" charset="0"/>
              </a:rPr>
              <a:t>Criteria for selection of priority accounts</a:t>
            </a:r>
            <a:endParaRPr lang="ru-RU" sz="1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5436096" y="5373216"/>
            <a:ext cx="3437997" cy="10081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1200" b="1" u="sng" dirty="0">
                <a:solidFill>
                  <a:schemeClr val="tx1"/>
                </a:solidFill>
                <a:latin typeface="Arial" panose="020B0604020202020204" pitchFamily="34" charset="0"/>
                <a:cs typeface="Arial" panose="020B0604020202020204" pitchFamily="34" charset="0"/>
              </a:rPr>
              <a:t>Relevance</a:t>
            </a:r>
            <a:r>
              <a:rPr lang="en-US"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 implementation of national development priorities and the need for international comparisons</a:t>
            </a:r>
            <a:endParaRPr lang="ru-RU" sz="1200" dirty="0">
              <a:solidFill>
                <a:schemeClr val="tx1"/>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50DCD1B6-2CF3-4217-AEAF-E5434A4F2DC9}" type="slidenum">
              <a:rPr lang="ru-RU" smtClean="0"/>
              <a:pPr/>
              <a:t>5</a:t>
            </a:fld>
            <a:endParaRPr lang="ru-RU" dirty="0"/>
          </a:p>
        </p:txBody>
      </p:sp>
    </p:spTree>
    <p:extLst>
      <p:ext uri="{BB962C8B-B14F-4D97-AF65-F5344CB8AC3E}">
        <p14:creationId xmlns:p14="http://schemas.microsoft.com/office/powerpoint/2010/main" val="425953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1155640829"/>
              </p:ext>
            </p:extLst>
          </p:nvPr>
        </p:nvGraphicFramePr>
        <p:xfrm>
          <a:off x="467544"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64322" y="634536"/>
            <a:ext cx="8471241" cy="707886"/>
          </a:xfrm>
          <a:prstGeom prst="rect">
            <a:avLst/>
          </a:prstGeom>
          <a:noFill/>
        </p:spPr>
        <p:txBody>
          <a:bodyPr wrap="square" rtlCol="0">
            <a:spAutoFit/>
          </a:bodyPr>
          <a:lstStyle/>
          <a:p>
            <a:pPr algn="ctr"/>
            <a:r>
              <a:rPr lang="en-US" sz="2000" b="1" dirty="0">
                <a:solidFill>
                  <a:srgbClr val="04617B"/>
                </a:solidFill>
                <a:latin typeface="Arial" panose="020B0604020202020204" pitchFamily="34" charset="0"/>
                <a:ea typeface="+mj-ea"/>
                <a:cs typeface="Arial" panose="020B0604020202020204" pitchFamily="34" charset="0"/>
              </a:rPr>
              <a:t>Prospects for the implementation of SEEA accounts in the Russian Federation</a:t>
            </a:r>
            <a:endParaRPr lang="ru-RU" sz="2000" b="1" dirty="0">
              <a:solidFill>
                <a:schemeClr val="accent3">
                  <a:lumMod val="75000"/>
                </a:schemeClr>
              </a:solidFill>
            </a:endParaRPr>
          </a:p>
        </p:txBody>
      </p:sp>
      <p:sp>
        <p:nvSpPr>
          <p:cNvPr id="2" name="Номер слайда 1"/>
          <p:cNvSpPr>
            <a:spLocks noGrp="1"/>
          </p:cNvSpPr>
          <p:nvPr>
            <p:ph type="sldNum" sz="quarter" idx="12"/>
          </p:nvPr>
        </p:nvSpPr>
        <p:spPr/>
        <p:txBody>
          <a:bodyPr/>
          <a:lstStyle/>
          <a:p>
            <a:fld id="{50DCD1B6-2CF3-4217-AEAF-E5434A4F2DC9}" type="slidenum">
              <a:rPr lang="ru-RU" smtClean="0"/>
              <a:pPr/>
              <a:t>6</a:t>
            </a:fld>
            <a:endParaRPr lang="ru-RU" dirty="0"/>
          </a:p>
        </p:txBody>
      </p:sp>
    </p:spTree>
    <p:extLst>
      <p:ext uri="{BB962C8B-B14F-4D97-AF65-F5344CB8AC3E}">
        <p14:creationId xmlns:p14="http://schemas.microsoft.com/office/powerpoint/2010/main" val="141675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0DCD1B6-2CF3-4217-AEAF-E5434A4F2DC9}" type="slidenum">
              <a:rPr lang="ru-RU" smtClean="0"/>
              <a:pPr/>
              <a:t>7</a:t>
            </a:fld>
            <a:endParaRPr lang="ru-RU"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2705" y="1368772"/>
            <a:ext cx="1890401" cy="243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0633" y="1340768"/>
            <a:ext cx="1901532" cy="249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55974" y="1484784"/>
            <a:ext cx="1850633" cy="2372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3078" y="1484784"/>
            <a:ext cx="1828769" cy="237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4285847"/>
            <a:ext cx="1505761" cy="1946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42604" y="4285847"/>
            <a:ext cx="1481959" cy="191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35896" y="4270565"/>
            <a:ext cx="3065452" cy="193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80312" y="4365104"/>
            <a:ext cx="1426261" cy="184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83568" y="814329"/>
            <a:ext cx="7902191" cy="400110"/>
          </a:xfrm>
          <a:prstGeom prst="rect">
            <a:avLst/>
          </a:prstGeom>
        </p:spPr>
        <p:txBody>
          <a:bodyPr wrap="square">
            <a:spAutoFit/>
          </a:bodyPr>
          <a:lstStyle/>
          <a:p>
            <a:pPr algn="ctr">
              <a:spcBef>
                <a:spcPct val="0"/>
              </a:spcBef>
            </a:pPr>
            <a:r>
              <a:rPr lang="en-US" sz="2000" b="1" dirty="0">
                <a:solidFill>
                  <a:schemeClr val="tx2"/>
                </a:solidFill>
                <a:latin typeface="Arial" panose="020B0604020202020204" pitchFamily="34" charset="0"/>
                <a:cs typeface="Arial" panose="020B0604020202020204" pitchFamily="34" charset="0"/>
              </a:rPr>
              <a:t>SNA and SEEA: Systems of integrated information</a:t>
            </a:r>
            <a:endParaRPr lang="ru-RU" sz="2000" b="1" dirty="0">
              <a:solidFill>
                <a:schemeClr val="tx2"/>
              </a:solidFill>
              <a:latin typeface="Arial" panose="020B0604020202020204" pitchFamily="34" charset="0"/>
              <a:ea typeface="+mj-ea"/>
              <a:cs typeface="Arial" panose="020B0604020202020204" pitchFamily="34" charset="0"/>
            </a:endParaRPr>
          </a:p>
        </p:txBody>
      </p:sp>
      <p:sp>
        <p:nvSpPr>
          <p:cNvPr id="4" name="Прямоугольник 3"/>
          <p:cNvSpPr/>
          <p:nvPr/>
        </p:nvSpPr>
        <p:spPr>
          <a:xfrm>
            <a:off x="395536" y="6488668"/>
            <a:ext cx="7362638"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a:t>
            </a:r>
            <a:r>
              <a:rPr lang="ru-RU" sz="1200" dirty="0">
                <a:latin typeface="Arial" panose="020B0604020202020204" pitchFamily="34" charset="0"/>
                <a:cs typeface="Arial" panose="020B0604020202020204" pitchFamily="34" charset="0"/>
              </a:rPr>
              <a:t>: https://seea.un.org/sites/seea.un.org/files/s2_-_seea_overview_marko.pdf</a:t>
            </a:r>
          </a:p>
        </p:txBody>
      </p:sp>
      <p:cxnSp>
        <p:nvCxnSpPr>
          <p:cNvPr id="14" name="Прямая соединительная линия 13"/>
          <p:cNvCxnSpPr/>
          <p:nvPr/>
        </p:nvCxnSpPr>
        <p:spPr>
          <a:xfrm>
            <a:off x="5811700" y="3826611"/>
            <a:ext cx="0" cy="193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a:off x="5811699" y="4007470"/>
            <a:ext cx="22886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Прямая со стрелкой 17"/>
          <p:cNvCxnSpPr/>
          <p:nvPr/>
        </p:nvCxnSpPr>
        <p:spPr>
          <a:xfrm>
            <a:off x="8089820" y="4005064"/>
            <a:ext cx="0" cy="3635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Левая фигурная скобка 22"/>
          <p:cNvSpPr/>
          <p:nvPr/>
        </p:nvSpPr>
        <p:spPr>
          <a:xfrm rot="5400000">
            <a:off x="3195885" y="785661"/>
            <a:ext cx="480863" cy="67067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dirty="0"/>
          </a:p>
        </p:txBody>
      </p:sp>
    </p:spTree>
    <p:extLst>
      <p:ext uri="{BB962C8B-B14F-4D97-AF65-F5344CB8AC3E}">
        <p14:creationId xmlns:p14="http://schemas.microsoft.com/office/powerpoint/2010/main" val="52787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a:bodyPr>
          <a:lstStyle/>
          <a:p>
            <a:pPr algn="ctr"/>
            <a:r>
              <a:rPr lang="en-US" sz="2000" b="1" dirty="0">
                <a:latin typeface="Arial" panose="020B0604020202020204" pitchFamily="34" charset="0"/>
                <a:cs typeface="Arial" panose="020B0604020202020204" pitchFamily="34" charset="0"/>
              </a:rPr>
              <a:t>Prerequisites for development of SEEA and ecosystem accounts in the Russian Federation</a:t>
            </a:r>
            <a:endParaRPr lang="ru-RU" sz="1200" b="1" dirty="0">
              <a:solidFill>
                <a:srgbClr val="FF0000"/>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935023" y="1584665"/>
            <a:ext cx="2624298" cy="50405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SEEA</a:t>
            </a:r>
            <a:r>
              <a:rPr lang="ru-RU" sz="1600" b="1" dirty="0">
                <a:solidFill>
                  <a:schemeClr val="tx1"/>
                </a:solidFill>
                <a:latin typeface="Arial" panose="020B0604020202020204" pitchFamily="34" charset="0"/>
                <a:cs typeface="Arial" panose="020B0604020202020204" pitchFamily="34" charset="0"/>
              </a:rPr>
              <a:t>:</a:t>
            </a:r>
          </a:p>
        </p:txBody>
      </p:sp>
      <p:sp>
        <p:nvSpPr>
          <p:cNvPr id="9" name="Скругленный прямоугольник 8"/>
          <p:cNvSpPr/>
          <p:nvPr/>
        </p:nvSpPr>
        <p:spPr>
          <a:xfrm>
            <a:off x="467544" y="2205072"/>
            <a:ext cx="3600400" cy="92360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Normative legal basis </a:t>
            </a:r>
            <a:r>
              <a:rPr lang="ru-RU" sz="120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laws</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decrees of Russian  Government</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acts of </a:t>
            </a:r>
            <a:r>
              <a:rPr lang="en-US" sz="1200" dirty="0">
                <a:solidFill>
                  <a:prstClr val="black"/>
                </a:solidFill>
                <a:latin typeface="Arial" panose="020B0604020202020204" pitchFamily="34" charset="0"/>
                <a:cs typeface="Arial" panose="020B0604020202020204" pitchFamily="34" charset="0"/>
              </a:rPr>
              <a:t>Rosstat </a:t>
            </a:r>
            <a:r>
              <a:rPr lang="en-US" sz="1200" dirty="0">
                <a:solidFill>
                  <a:schemeClr val="tx1"/>
                </a:solidFill>
                <a:latin typeface="Arial" panose="020B0604020202020204" pitchFamily="34" charset="0"/>
                <a:cs typeface="Arial" panose="020B0604020202020204" pitchFamily="34" charset="0"/>
              </a:rPr>
              <a:t>and other interested agencies</a:t>
            </a:r>
            <a:r>
              <a:rPr lang="ru-RU" sz="1200" dirty="0">
                <a:solidFill>
                  <a:schemeClr val="tx1"/>
                </a:solidFill>
                <a:latin typeface="Arial" panose="020B0604020202020204" pitchFamily="34" charset="0"/>
                <a:cs typeface="Arial" panose="020B0604020202020204" pitchFamily="34" charset="0"/>
              </a:rPr>
              <a:t>)</a:t>
            </a:r>
          </a:p>
        </p:txBody>
      </p:sp>
      <p:sp>
        <p:nvSpPr>
          <p:cNvPr id="10" name="Скругленный прямоугольник 9"/>
          <p:cNvSpPr/>
          <p:nvPr/>
        </p:nvSpPr>
        <p:spPr>
          <a:xfrm>
            <a:off x="467544" y="3245463"/>
            <a:ext cx="3600400" cy="80300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lgn="ctr"/>
            <a:r>
              <a:rPr lang="en-US" sz="1200" dirty="0">
                <a:solidFill>
                  <a:schemeClr val="tx1"/>
                </a:solidFill>
                <a:latin typeface="Arial" panose="020B0604020202020204" pitchFamily="34" charset="0"/>
                <a:cs typeface="Arial" panose="020B0604020202020204" pitchFamily="34" charset="0"/>
              </a:rPr>
              <a:t>Proved feasibility of  implementation of </a:t>
            </a:r>
            <a:br>
              <a:rPr lang="en-US" sz="1200" dirty="0">
                <a:solidFill>
                  <a:schemeClr val="tx1"/>
                </a:solidFill>
                <a:latin typeface="Arial" panose="020B0604020202020204" pitchFamily="34" charset="0"/>
                <a:cs typeface="Arial" panose="020B0604020202020204" pitchFamily="34" charset="0"/>
              </a:rPr>
            </a:br>
            <a:r>
              <a:rPr lang="en-US" sz="1200" dirty="0">
                <a:solidFill>
                  <a:schemeClr val="tx1"/>
                </a:solidFill>
                <a:latin typeface="Arial" panose="020B0604020202020204" pitchFamily="34" charset="0"/>
                <a:cs typeface="Arial" panose="020B0604020202020204" pitchFamily="34" charset="0"/>
              </a:rPr>
              <a:t>CF SEEA-2012 in conditions of Russian statistics</a:t>
            </a:r>
          </a:p>
        </p:txBody>
      </p:sp>
      <p:sp>
        <p:nvSpPr>
          <p:cNvPr id="11" name="Скругленный прямоугольник 10"/>
          <p:cNvSpPr/>
          <p:nvPr/>
        </p:nvSpPr>
        <p:spPr>
          <a:xfrm>
            <a:off x="426404" y="4149081"/>
            <a:ext cx="3641539" cy="115212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Availability of a significant amount of official data</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Capacity for using expert data (with further approval as official data)</a:t>
            </a:r>
            <a:endParaRPr lang="ru-RU" sz="1200" dirty="0">
              <a:solidFill>
                <a:schemeClr val="tx1"/>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426403" y="5445224"/>
            <a:ext cx="3641539" cy="122413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Accumulated various experience of using SEEA in the field of territorial administration </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at the national level, at the level of the subject of the Russian Federation, at the local level</a:t>
            </a:r>
            <a:r>
              <a:rPr lang="ru-RU" sz="1200" dirty="0">
                <a:solidFill>
                  <a:schemeClr val="tx1"/>
                </a:solidFill>
                <a:latin typeface="Arial" panose="020B0604020202020204" pitchFamily="34" charset="0"/>
                <a:cs typeface="Arial" panose="020B0604020202020204" pitchFamily="34" charset="0"/>
              </a:rPr>
              <a:t>  </a:t>
            </a:r>
          </a:p>
        </p:txBody>
      </p:sp>
      <p:sp>
        <p:nvSpPr>
          <p:cNvPr id="13" name="Скругленный прямоугольник 12"/>
          <p:cNvSpPr/>
          <p:nvPr/>
        </p:nvSpPr>
        <p:spPr>
          <a:xfrm>
            <a:off x="5004048" y="1584665"/>
            <a:ext cx="3002137" cy="504056"/>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ECOSYSTEM ACCOUNTING</a:t>
            </a:r>
            <a:r>
              <a:rPr lang="ru-RU" sz="1600" b="1" dirty="0">
                <a:solidFill>
                  <a:schemeClr val="tx1"/>
                </a:solidFill>
                <a:latin typeface="Arial" panose="020B0604020202020204" pitchFamily="34" charset="0"/>
                <a:cs typeface="Arial" panose="020B0604020202020204" pitchFamily="34" charset="0"/>
              </a:rPr>
              <a:t>:</a:t>
            </a:r>
          </a:p>
        </p:txBody>
      </p:sp>
      <p:sp>
        <p:nvSpPr>
          <p:cNvPr id="14" name="Скругленный прямоугольник 13"/>
          <p:cNvSpPr/>
          <p:nvPr/>
        </p:nvSpPr>
        <p:spPr>
          <a:xfrm>
            <a:off x="4572000" y="2205073"/>
            <a:ext cx="4104456" cy="1441894"/>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Priority areas of national policy include</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Conservation and sustainable use of ecosystem services, inclusion of the value of ecosystem services in the macroeconomic development indicators </a:t>
            </a:r>
            <a:r>
              <a:rPr lang="ru-RU" sz="120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natural capital</a:t>
            </a:r>
            <a:r>
              <a:rPr lang="ru-RU" sz="1200" dirty="0">
                <a:solidFill>
                  <a:schemeClr val="tx1"/>
                </a:solidFill>
                <a:latin typeface="Arial" panose="020B0604020202020204" pitchFamily="34" charset="0"/>
                <a:cs typeface="Arial" panose="020B0604020202020204" pitchFamily="34" charset="0"/>
              </a:rPr>
              <a:t>). </a:t>
            </a:r>
          </a:p>
          <a:p>
            <a:pPr algn="ctr"/>
            <a:r>
              <a:rPr lang="en-US" sz="1200" dirty="0">
                <a:solidFill>
                  <a:schemeClr val="tx1"/>
                </a:solidFill>
                <a:latin typeface="Arial" panose="020B0604020202020204" pitchFamily="34" charset="0"/>
                <a:cs typeface="Arial" panose="020B0604020202020204" pitchFamily="34" charset="0"/>
              </a:rPr>
              <a:t>The concept of ecosystem services is included in the system of national standards</a:t>
            </a:r>
            <a:endParaRPr lang="ru-RU" sz="1200" dirty="0">
              <a:solidFill>
                <a:schemeClr val="tx1"/>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4638654" y="3861048"/>
            <a:ext cx="4032448" cy="764733"/>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Methodology was implemented in various projects </a:t>
            </a:r>
            <a:r>
              <a:rPr lang="ru-RU" sz="1200"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EIA</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economic assessment of environmental damage, land tax adjustment</a:t>
            </a:r>
            <a:r>
              <a:rPr lang="ru-RU" sz="1200" dirty="0">
                <a:solidFill>
                  <a:schemeClr val="tx1"/>
                </a:solidFill>
                <a:latin typeface="Arial" panose="020B0604020202020204" pitchFamily="34" charset="0"/>
                <a:cs typeface="Arial" panose="020B0604020202020204" pitchFamily="34" charset="0"/>
              </a:rPr>
              <a:t>)</a:t>
            </a:r>
          </a:p>
        </p:txBody>
      </p:sp>
      <p:sp>
        <p:nvSpPr>
          <p:cNvPr id="16" name="Скругленный прямоугольник 15"/>
          <p:cNvSpPr/>
          <p:nvPr/>
        </p:nvSpPr>
        <p:spPr>
          <a:xfrm>
            <a:off x="4657813" y="4797152"/>
            <a:ext cx="4032448" cy="80092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Available data for the production of indicators</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especially in physical terms </a:t>
            </a:r>
            <a:r>
              <a:rPr lang="ru-RU" sz="120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provisioning ecosystem services</a:t>
            </a:r>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Capacity for using expert data </a:t>
            </a:r>
            <a:r>
              <a:rPr lang="ru-RU" sz="1200" dirty="0">
                <a:solidFill>
                  <a:schemeClr val="tx1"/>
                </a:solidFill>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value transfer, etc.</a:t>
            </a:r>
            <a:r>
              <a:rPr lang="ru-RU" sz="1200" dirty="0">
                <a:solidFill>
                  <a:schemeClr val="tx1"/>
                </a:solidFill>
                <a:latin typeface="Arial" panose="020B0604020202020204" pitchFamily="34" charset="0"/>
                <a:cs typeface="Arial" panose="020B0604020202020204" pitchFamily="34" charset="0"/>
              </a:rPr>
              <a:t>) </a:t>
            </a:r>
          </a:p>
        </p:txBody>
      </p:sp>
      <p:sp>
        <p:nvSpPr>
          <p:cNvPr id="17" name="Скругленный прямоугольник 16"/>
          <p:cNvSpPr/>
          <p:nvPr/>
        </p:nvSpPr>
        <p:spPr>
          <a:xfrm>
            <a:off x="4653186" y="5799271"/>
            <a:ext cx="4032448" cy="79208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Increasing implementation to solve the problems of sustainable use of natural resources and environmental protection</a:t>
            </a:r>
            <a:endParaRPr lang="ru-RU" sz="1200" dirty="0">
              <a:solidFill>
                <a:schemeClr val="tx1"/>
              </a:solidFill>
              <a:latin typeface="Arial" panose="020B0604020202020204" pitchFamily="34" charset="0"/>
              <a:cs typeface="Arial" panose="020B0604020202020204" pitchFamily="34" charset="0"/>
            </a:endParaRPr>
          </a:p>
        </p:txBody>
      </p:sp>
      <p:sp>
        <p:nvSpPr>
          <p:cNvPr id="3" name="Номер слайда 2"/>
          <p:cNvSpPr>
            <a:spLocks noGrp="1"/>
          </p:cNvSpPr>
          <p:nvPr>
            <p:ph type="sldNum" sz="quarter" idx="12"/>
          </p:nvPr>
        </p:nvSpPr>
        <p:spPr/>
        <p:txBody>
          <a:bodyPr/>
          <a:lstStyle/>
          <a:p>
            <a:fld id="{50DCD1B6-2CF3-4217-AEAF-E5434A4F2DC9}" type="slidenum">
              <a:rPr lang="ru-RU" smtClean="0"/>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79512" y="1844824"/>
            <a:ext cx="2217378" cy="1008112"/>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Indicators of volumes and values of stocks of natural resources, and ecosystem accounting</a:t>
            </a:r>
            <a:endParaRPr lang="ru-RU" altLang="en-US" sz="1400" dirty="0">
              <a:solidFill>
                <a:prstClr val="black"/>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5602556" y="1412776"/>
            <a:ext cx="3338534" cy="1224136"/>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Environmentally sustainable development of the natural resource business, increasing employment, tax revenues</a:t>
            </a:r>
            <a:endParaRPr lang="ru-RU" altLang="en-US" sz="1400" dirty="0">
              <a:solidFill>
                <a:prstClr val="black"/>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5602556" y="2914382"/>
            <a:ext cx="3338534" cy="1079654"/>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Increasing capability to attract investments in the natural resource sector (in accordance with sustainable development principles)</a:t>
            </a:r>
            <a:endParaRPr lang="ru-RU" altLang="en-US" sz="1400" dirty="0">
              <a:solidFill>
                <a:prstClr val="black"/>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179512" y="3212976"/>
            <a:ext cx="2251948" cy="1174281"/>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Indicators of volumes and values of use of natural resources, and ecosystem accounting</a:t>
            </a:r>
            <a:endParaRPr lang="ru-RU" altLang="en-US" sz="1400" dirty="0">
              <a:solidFill>
                <a:prstClr val="black"/>
              </a:solidFill>
              <a:latin typeface="Arial" panose="020B0604020202020204" pitchFamily="34" charset="0"/>
              <a:cs typeface="Arial" panose="020B0604020202020204" pitchFamily="34" charset="0"/>
            </a:endParaRPr>
          </a:p>
          <a:p>
            <a:pPr algn="ctr"/>
            <a:endParaRPr lang="ru-RU" altLang="en-US" sz="1400" dirty="0">
              <a:solidFill>
                <a:prstClr val="black"/>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5590750" y="4243442"/>
            <a:ext cx="3338533" cy="985758"/>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More effective choice of methods of environmental management and environmental protection</a:t>
            </a:r>
            <a:endParaRPr lang="ru-RU" altLang="en-US" sz="1400" dirty="0">
              <a:solidFill>
                <a:prstClr val="black"/>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010270" y="2450735"/>
            <a:ext cx="2016224" cy="2608497"/>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dirty="0">
                <a:solidFill>
                  <a:prstClr val="black"/>
                </a:solidFill>
                <a:latin typeface="Arial" panose="020B0604020202020204" pitchFamily="34" charset="0"/>
                <a:cs typeface="Arial" panose="020B0604020202020204" pitchFamily="34" charset="0"/>
              </a:rPr>
              <a:t>Decision making information system for territory development</a:t>
            </a:r>
            <a:endParaRPr lang="ru-RU" altLang="en-US" dirty="0">
              <a:solidFill>
                <a:prstClr val="black"/>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5602556" y="5445224"/>
            <a:ext cx="3332131" cy="1008112"/>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Development of measures to prevent depletion of natural resources and ecosystem services of a territory (decrease of stocks and degradation)</a:t>
            </a:r>
            <a:endParaRPr lang="ru-RU" altLang="en-US" sz="1400" dirty="0">
              <a:solidFill>
                <a:prstClr val="black"/>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179512" y="4714682"/>
            <a:ext cx="2254693" cy="1345734"/>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en-US" sz="1400" dirty="0">
                <a:solidFill>
                  <a:prstClr val="black"/>
                </a:solidFill>
                <a:latin typeface="Arial" panose="020B0604020202020204" pitchFamily="34" charset="0"/>
                <a:cs typeface="Arial" panose="020B0604020202020204" pitchFamily="34" charset="0"/>
              </a:rPr>
              <a:t>Indicators of risks of depletion and degradation of natural resources, and ecosystem accounting</a:t>
            </a:r>
            <a:endParaRPr lang="ru-RU" altLang="en-US" sz="1400" dirty="0">
              <a:solidFill>
                <a:prstClr val="black"/>
              </a:solidFill>
              <a:latin typeface="Arial" panose="020B0604020202020204" pitchFamily="34" charset="0"/>
              <a:cs typeface="Arial" panose="020B0604020202020204" pitchFamily="34" charset="0"/>
            </a:endParaRPr>
          </a:p>
        </p:txBody>
      </p:sp>
      <p:cxnSp>
        <p:nvCxnSpPr>
          <p:cNvPr id="20" name="Прямая соединительная линия 19"/>
          <p:cNvCxnSpPr/>
          <p:nvPr/>
        </p:nvCxnSpPr>
        <p:spPr>
          <a:xfrm>
            <a:off x="2396890" y="2360458"/>
            <a:ext cx="305429" cy="0"/>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20000">
            <a:off x="5355843" y="2049803"/>
            <a:ext cx="252000" cy="9219"/>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5339359" y="2054412"/>
            <a:ext cx="22670" cy="400925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702319" y="2360458"/>
            <a:ext cx="48940" cy="30270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Заголовок 1"/>
          <p:cNvSpPr txBox="1">
            <a:spLocks/>
          </p:cNvSpPr>
          <p:nvPr/>
        </p:nvSpPr>
        <p:spPr>
          <a:xfrm>
            <a:off x="611560" y="548680"/>
            <a:ext cx="8229600" cy="79208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altLang="en-US" sz="2000" b="1" dirty="0">
                <a:latin typeface="Arial" panose="020B0604020202020204" pitchFamily="34" charset="0"/>
                <a:cs typeface="Arial" panose="020B0604020202020204" pitchFamily="34" charset="0"/>
              </a:rPr>
              <a:t>Opportunities to use SEEA and ecosystem accounting to  reduce risks of strategic management errors</a:t>
            </a:r>
            <a:endParaRPr lang="ru-RU" altLang="en-US" sz="2000" b="1" dirty="0">
              <a:latin typeface="Arial" panose="020B0604020202020204" pitchFamily="34" charset="0"/>
              <a:cs typeface="Arial" panose="020B0604020202020204" pitchFamily="34" charset="0"/>
            </a:endParaRPr>
          </a:p>
        </p:txBody>
      </p:sp>
      <p:cxnSp>
        <p:nvCxnSpPr>
          <p:cNvPr id="40" name="Прямая соединительная линия 39"/>
          <p:cNvCxnSpPr/>
          <p:nvPr/>
        </p:nvCxnSpPr>
        <p:spPr>
          <a:xfrm flipV="1">
            <a:off x="5015359" y="3795404"/>
            <a:ext cx="324000" cy="3174"/>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V="1">
            <a:off x="2740185" y="3845684"/>
            <a:ext cx="252000" cy="3174"/>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425491" y="3866407"/>
            <a:ext cx="305429" cy="0"/>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445830" y="5387549"/>
            <a:ext cx="305429" cy="0"/>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20000">
            <a:off x="5350472" y="3458604"/>
            <a:ext cx="252000" cy="9219"/>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20000">
            <a:off x="5340843" y="4722707"/>
            <a:ext cx="252000" cy="9219"/>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20000">
            <a:off x="5350473" y="6059061"/>
            <a:ext cx="252000" cy="9219"/>
          </a:xfrm>
          <a:prstGeom prst="line">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Номер слайда 1"/>
          <p:cNvSpPr>
            <a:spLocks noGrp="1"/>
          </p:cNvSpPr>
          <p:nvPr>
            <p:ph type="sldNum" sz="quarter" idx="12"/>
          </p:nvPr>
        </p:nvSpPr>
        <p:spPr>
          <a:xfrm>
            <a:off x="8172400" y="6356350"/>
            <a:ext cx="768690" cy="385018"/>
          </a:xfrm>
        </p:spPr>
        <p:txBody>
          <a:bodyPr/>
          <a:lstStyle/>
          <a:p>
            <a:pPr>
              <a:defRPr/>
            </a:pPr>
            <a:fld id="{0ECD2381-650D-4A52-BF3E-86B722B574B6}" type="slidenum">
              <a:rPr lang="ru-RU" smtClean="0">
                <a:solidFill>
                  <a:srgbClr val="04617B">
                    <a:shade val="90000"/>
                  </a:srgbClr>
                </a:solidFill>
              </a:rPr>
              <a:pPr>
                <a:defRPr/>
              </a:pPr>
              <a:t>9</a:t>
            </a:fld>
            <a:endParaRPr lang="ru-RU" dirty="0">
              <a:solidFill>
                <a:srgbClr val="04617B">
                  <a:shade val="90000"/>
                </a:srgbClr>
              </a:solidFill>
            </a:endParaRPr>
          </a:p>
        </p:txBody>
      </p:sp>
    </p:spTree>
    <p:extLst>
      <p:ext uri="{BB962C8B-B14F-4D97-AF65-F5344CB8AC3E}">
        <p14:creationId xmlns:p14="http://schemas.microsoft.com/office/powerpoint/2010/main" val="152070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chemeClr val="accent1">
            <a:lumMod val="40000"/>
            <a:lumOff val="60000"/>
          </a:schemeClr>
        </a:solidFill>
        <a:ln>
          <a:solidFill>
            <a:schemeClr val="accent1">
              <a:lumMod val="40000"/>
              <a:lumOff val="60000"/>
            </a:schemeClr>
          </a:solidFill>
        </a:ln>
      </a:spPr>
      <a:bodyPr rtlCol="0" anchor="ctr"/>
      <a:lstStyle>
        <a:defPPr algn="ctr">
          <a:defRPr sz="1100" b="1" u="sng"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11763</TotalTime>
  <Words>1973</Words>
  <Application>Microsoft Office PowerPoint</Application>
  <PresentationFormat>Экран (4:3)</PresentationFormat>
  <Paragraphs>172</Paragraphs>
  <Slides>14</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14</vt:i4>
      </vt:variant>
    </vt:vector>
  </HeadingPairs>
  <TitlesOfParts>
    <vt:vector size="23" baseType="lpstr">
      <vt:lpstr>Arial</vt:lpstr>
      <vt:lpstr>Calibri</vt:lpstr>
      <vt:lpstr>Constantia</vt:lpstr>
      <vt:lpstr>Tahoma</vt:lpstr>
      <vt:lpstr>Times New Roman</vt:lpstr>
      <vt:lpstr>Wingdings</vt:lpstr>
      <vt:lpstr>Wingdings 2</vt:lpstr>
      <vt:lpstr>Поток</vt:lpstr>
      <vt:lpstr>2_Поток</vt:lpstr>
      <vt:lpstr> Implementation of SEEA and Ecosystem Accounts in the Russian Federation: Prospects, Opportunities and Challenges  Joint OECD/UNECE Seminar on the Implementation of SEEA 13-14 February 2020, Geneva</vt:lpstr>
      <vt:lpstr>Relevant legislation in the Russian Federation </vt:lpstr>
      <vt:lpstr>Actions taken to include natural assets  into the SNA balance sheet</vt:lpstr>
      <vt:lpstr>Презентация PowerPoint</vt:lpstr>
      <vt:lpstr>                                                        Roadmap for the implementation of SEEA accounts in Russian statistical practice</vt:lpstr>
      <vt:lpstr>Презентация PowerPoint</vt:lpstr>
      <vt:lpstr>Презентация PowerPoint</vt:lpstr>
      <vt:lpstr>Prerequisites for development of SEEA and ecosystem accounts in the Russian Federation</vt:lpstr>
      <vt:lpstr>Презентация PowerPoint</vt:lpstr>
      <vt:lpstr>Opportunities to use SEEA and Ecosystem Accounting in business management</vt:lpstr>
      <vt:lpstr>Main challenges in SEEA implementation</vt:lpstr>
      <vt:lpstr>Main challenges in implementation of ecosystem accounting</vt:lpstr>
      <vt:lpstr>Презентация PowerPoint</vt:lpstr>
      <vt:lpstr>Презентация PowerPoint</vt:lpstr>
    </vt:vector>
  </TitlesOfParts>
  <Company>HomeOffice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СТАРЫЙ ВСТАВИТЬ</dc:title>
  <dc:creator>Фоменко Георгий Анатольевич</dc:creator>
  <cp:lastModifiedBy>aistbeta</cp:lastModifiedBy>
  <cp:revision>796</cp:revision>
  <cp:lastPrinted>2020-01-19T11:39:29Z</cp:lastPrinted>
  <dcterms:created xsi:type="dcterms:W3CDTF">2018-11-11T12:07:28Z</dcterms:created>
  <dcterms:modified xsi:type="dcterms:W3CDTF">2020-08-23T09:19:39Z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